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 id="2147483659" r:id="rId5"/>
    <p:sldMasterId id="2147483670" r:id="rId6"/>
  </p:sldMasterIdLst>
  <p:notesMasterIdLst>
    <p:notesMasterId r:id="rId53"/>
  </p:notesMasterIdLst>
  <p:sldIdLst>
    <p:sldId id="302" r:id="rId7"/>
    <p:sldId id="303" r:id="rId8"/>
    <p:sldId id="304" r:id="rId9"/>
    <p:sldId id="305" r:id="rId10"/>
    <p:sldId id="306" r:id="rId11"/>
    <p:sldId id="308" r:id="rId12"/>
    <p:sldId id="270" r:id="rId13"/>
    <p:sldId id="309" r:id="rId14"/>
    <p:sldId id="310" r:id="rId15"/>
    <p:sldId id="311" r:id="rId16"/>
    <p:sldId id="289" r:id="rId17"/>
    <p:sldId id="312" r:id="rId18"/>
    <p:sldId id="295" r:id="rId19"/>
    <p:sldId id="316" r:id="rId20"/>
    <p:sldId id="317" r:id="rId21"/>
    <p:sldId id="318" r:id="rId22"/>
    <p:sldId id="319" r:id="rId23"/>
    <p:sldId id="321" r:id="rId24"/>
    <p:sldId id="322" r:id="rId25"/>
    <p:sldId id="320" r:id="rId26"/>
    <p:sldId id="313" r:id="rId27"/>
    <p:sldId id="314" r:id="rId28"/>
    <p:sldId id="315" r:id="rId29"/>
    <p:sldId id="323" r:id="rId30"/>
    <p:sldId id="324" r:id="rId31"/>
    <p:sldId id="325" r:id="rId32"/>
    <p:sldId id="326" r:id="rId33"/>
    <p:sldId id="327" r:id="rId34"/>
    <p:sldId id="328" r:id="rId35"/>
    <p:sldId id="297" r:id="rId36"/>
    <p:sldId id="329" r:id="rId37"/>
    <p:sldId id="298" r:id="rId38"/>
    <p:sldId id="330" r:id="rId39"/>
    <p:sldId id="331" r:id="rId40"/>
    <p:sldId id="335" r:id="rId41"/>
    <p:sldId id="336" r:id="rId42"/>
    <p:sldId id="339" r:id="rId43"/>
    <p:sldId id="338" r:id="rId44"/>
    <p:sldId id="337" r:id="rId45"/>
    <p:sldId id="299" r:id="rId46"/>
    <p:sldId id="332" r:id="rId47"/>
    <p:sldId id="284" r:id="rId48"/>
    <p:sldId id="300" r:id="rId49"/>
    <p:sldId id="333" r:id="rId50"/>
    <p:sldId id="334" r:id="rId51"/>
    <p:sldId id="293" r:id="rId5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1pPr>
    <a:lvl2pPr marL="0" marR="0" indent="457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2pPr>
    <a:lvl3pPr marL="0" marR="0" indent="914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3pPr>
    <a:lvl4pPr marL="0" marR="0" indent="1371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4pPr>
    <a:lvl5pPr marL="0" marR="0" indent="18288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9pPr>
  </p:defaultTextStyle>
  <p:extLst>
    <p:ext uri="{521415D9-36F7-43E2-AB2F-B90AF26B5E84}">
      <p14:sectionLst xmlns:p14="http://schemas.microsoft.com/office/powerpoint/2010/main">
        <p14:section name="Default Section" id="{23DB8C3C-50C6-49DB-B0BC-7C294F5E1B69}">
          <p14:sldIdLst>
            <p14:sldId id="302"/>
            <p14:sldId id="303"/>
            <p14:sldId id="304"/>
            <p14:sldId id="305"/>
            <p14:sldId id="306"/>
            <p14:sldId id="308"/>
            <p14:sldId id="270"/>
            <p14:sldId id="309"/>
            <p14:sldId id="310"/>
            <p14:sldId id="311"/>
            <p14:sldId id="289"/>
            <p14:sldId id="312"/>
            <p14:sldId id="295"/>
            <p14:sldId id="316"/>
            <p14:sldId id="317"/>
            <p14:sldId id="318"/>
            <p14:sldId id="319"/>
            <p14:sldId id="321"/>
            <p14:sldId id="322"/>
            <p14:sldId id="320"/>
            <p14:sldId id="313"/>
            <p14:sldId id="314"/>
            <p14:sldId id="315"/>
            <p14:sldId id="323"/>
            <p14:sldId id="324"/>
            <p14:sldId id="325"/>
            <p14:sldId id="326"/>
            <p14:sldId id="327"/>
            <p14:sldId id="328"/>
            <p14:sldId id="297"/>
            <p14:sldId id="329"/>
          </p14:sldIdLst>
        </p14:section>
        <p14:section name="Untitled Section" id="{A0425535-EF67-4841-95E4-BBE6378C42E9}">
          <p14:sldIdLst>
            <p14:sldId id="298"/>
            <p14:sldId id="330"/>
            <p14:sldId id="331"/>
            <p14:sldId id="335"/>
            <p14:sldId id="336"/>
            <p14:sldId id="339"/>
            <p14:sldId id="338"/>
            <p14:sldId id="337"/>
            <p14:sldId id="299"/>
            <p14:sldId id="332"/>
            <p14:sldId id="284"/>
            <p14:sldId id="300"/>
            <p14:sldId id="333"/>
            <p14:sldId id="334"/>
            <p14:sldId id="2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30" autoAdjust="0"/>
    <p:restoredTop sz="94660"/>
  </p:normalViewPr>
  <p:slideViewPr>
    <p:cSldViewPr snapToGrid="0">
      <p:cViewPr>
        <p:scale>
          <a:sx n="81" d="100"/>
          <a:sy n="81" d="100"/>
        </p:scale>
        <p:origin x="1512" y="2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2AF2611-4B58-ED43-AC9F-B952F610F406}" type="doc">
      <dgm:prSet loTypeId="urn:microsoft.com/office/officeart/2005/8/layout/StepDownProcess#1" loCatId="" qsTypeId="urn:microsoft.com/office/officeart/2005/8/quickstyle/simple1#1" qsCatId="simple" csTypeId="urn:microsoft.com/office/officeart/2005/8/colors/accent1_2#1" csCatId="accent1" phldr="1"/>
      <dgm:spPr/>
      <dgm:t>
        <a:bodyPr/>
        <a:lstStyle/>
        <a:p>
          <a:endParaRPr lang="en-US"/>
        </a:p>
      </dgm:t>
    </dgm:pt>
    <dgm:pt modelId="{26B4761A-8722-154A-9A4E-6B2E8309550C}">
      <dgm:prSet phldrT="[Text]"/>
      <dgm:spPr/>
      <dgm:t>
        <a:bodyPr/>
        <a:lstStyle/>
        <a:p>
          <a:r>
            <a:rPr lang="en-US" dirty="0">
              <a:solidFill>
                <a:schemeClr val="tx1"/>
              </a:solidFill>
            </a:rPr>
            <a:t>Abstract Submission</a:t>
          </a:r>
        </a:p>
      </dgm:t>
    </dgm:pt>
    <dgm:pt modelId="{19278814-36C8-0643-9FFA-66C8A44E8EEC}" type="parTrans" cxnId="{BF2C98C8-0D32-4AC8-84C2-494C6310C8B3}">
      <dgm:prSet/>
      <dgm:spPr/>
      <dgm:t>
        <a:bodyPr/>
        <a:lstStyle/>
        <a:p>
          <a:endParaRPr lang="en-US">
            <a:solidFill>
              <a:schemeClr val="tx1"/>
            </a:solidFill>
          </a:endParaRPr>
        </a:p>
      </dgm:t>
    </dgm:pt>
    <dgm:pt modelId="{B2DCC36A-7A1A-4C4F-90DA-FAE4C97E6C7D}" type="sibTrans" cxnId="{BF2C98C8-0D32-4AC8-84C2-494C6310C8B3}">
      <dgm:prSet/>
      <dgm:spPr/>
      <dgm:t>
        <a:bodyPr/>
        <a:lstStyle/>
        <a:p>
          <a:endParaRPr lang="en-US">
            <a:solidFill>
              <a:schemeClr val="tx1"/>
            </a:solidFill>
          </a:endParaRPr>
        </a:p>
      </dgm:t>
    </dgm:pt>
    <dgm:pt modelId="{CB6CE777-E645-594F-9F72-31FA50915471}">
      <dgm:prSet phldrT="[Text]" phldr="0" custT="0"/>
      <dgm:spPr/>
      <dgm:t>
        <a:bodyPr vert="horz" wrap="square"/>
        <a:lstStyle/>
        <a:p>
          <a:pPr>
            <a:lnSpc>
              <a:spcPct val="100000"/>
            </a:lnSpc>
            <a:spcBef>
              <a:spcPct val="0"/>
            </a:spcBef>
            <a:spcAft>
              <a:spcPct val="15000"/>
            </a:spcAft>
          </a:pPr>
          <a:r>
            <a:rPr lang="en-IN" dirty="0"/>
            <a:t>21-04-2023</a:t>
          </a:r>
        </a:p>
      </dgm:t>
    </dgm:pt>
    <dgm:pt modelId="{A3FA10DA-B8BC-6B42-A66B-27F9CED77F23}" type="parTrans" cxnId="{E8E80EBE-9B57-4883-8400-5318A996C730}">
      <dgm:prSet/>
      <dgm:spPr/>
      <dgm:t>
        <a:bodyPr/>
        <a:lstStyle/>
        <a:p>
          <a:endParaRPr lang="en-US">
            <a:solidFill>
              <a:schemeClr val="tx1"/>
            </a:solidFill>
          </a:endParaRPr>
        </a:p>
      </dgm:t>
    </dgm:pt>
    <dgm:pt modelId="{F64EEB12-0851-6B4F-BF84-33083DA26F4B}" type="sibTrans" cxnId="{E8E80EBE-9B57-4883-8400-5318A996C730}">
      <dgm:prSet/>
      <dgm:spPr/>
      <dgm:t>
        <a:bodyPr/>
        <a:lstStyle/>
        <a:p>
          <a:endParaRPr lang="en-US">
            <a:solidFill>
              <a:schemeClr val="tx1"/>
            </a:solidFill>
          </a:endParaRPr>
        </a:p>
      </dgm:t>
    </dgm:pt>
    <dgm:pt modelId="{16F9E631-8BA3-154F-A6E6-07CA57FBC2DB}">
      <dgm:prSet phldrT="[Text]"/>
      <dgm:spPr/>
      <dgm:t>
        <a:bodyPr/>
        <a:lstStyle/>
        <a:p>
          <a:r>
            <a:rPr lang="en-US" dirty="0">
              <a:solidFill>
                <a:schemeClr val="tx1"/>
              </a:solidFill>
            </a:rPr>
            <a:t>Literature Survey</a:t>
          </a:r>
        </a:p>
      </dgm:t>
    </dgm:pt>
    <dgm:pt modelId="{4BAA8D80-E90A-6945-90C2-16CAFC77FA6F}" type="parTrans" cxnId="{E5E7CDAB-1423-418F-A117-892542C90A0A}">
      <dgm:prSet/>
      <dgm:spPr/>
      <dgm:t>
        <a:bodyPr/>
        <a:lstStyle/>
        <a:p>
          <a:endParaRPr lang="en-US">
            <a:solidFill>
              <a:schemeClr val="tx1"/>
            </a:solidFill>
          </a:endParaRPr>
        </a:p>
      </dgm:t>
    </dgm:pt>
    <dgm:pt modelId="{40437896-D1C0-9744-812A-639F6C127825}" type="sibTrans" cxnId="{E5E7CDAB-1423-418F-A117-892542C90A0A}">
      <dgm:prSet/>
      <dgm:spPr/>
      <dgm:t>
        <a:bodyPr/>
        <a:lstStyle/>
        <a:p>
          <a:endParaRPr lang="en-US">
            <a:solidFill>
              <a:schemeClr val="tx1"/>
            </a:solidFill>
          </a:endParaRPr>
        </a:p>
      </dgm:t>
    </dgm:pt>
    <dgm:pt modelId="{E316EBEC-E0B6-BD4E-AD52-3E0E70225984}">
      <dgm:prSet phldrT="[Text]" phldr="0" custT="0"/>
      <dgm:spPr/>
      <dgm:t>
        <a:bodyPr vert="horz" wrap="square"/>
        <a:lstStyle/>
        <a:p>
          <a:pPr>
            <a:lnSpc>
              <a:spcPct val="100000"/>
            </a:lnSpc>
            <a:spcBef>
              <a:spcPct val="0"/>
            </a:spcBef>
            <a:spcAft>
              <a:spcPct val="15000"/>
            </a:spcAft>
          </a:pPr>
          <a:r>
            <a:rPr lang="en-IN" dirty="0"/>
            <a:t>21-04-2023</a:t>
          </a:r>
        </a:p>
      </dgm:t>
    </dgm:pt>
    <dgm:pt modelId="{EE76EAF1-518C-9B48-86C2-CE4C4196E58C}" type="parTrans" cxnId="{C63D708B-EA8F-48C6-8EC0-343EC67E978A}">
      <dgm:prSet/>
      <dgm:spPr/>
      <dgm:t>
        <a:bodyPr/>
        <a:lstStyle/>
        <a:p>
          <a:endParaRPr lang="en-US">
            <a:solidFill>
              <a:schemeClr val="tx1"/>
            </a:solidFill>
          </a:endParaRPr>
        </a:p>
      </dgm:t>
    </dgm:pt>
    <dgm:pt modelId="{2CDFD06A-C665-0F4C-B72B-48C9DBE0EF22}" type="sibTrans" cxnId="{C63D708B-EA8F-48C6-8EC0-343EC67E978A}">
      <dgm:prSet/>
      <dgm:spPr/>
      <dgm:t>
        <a:bodyPr/>
        <a:lstStyle/>
        <a:p>
          <a:endParaRPr lang="en-US">
            <a:solidFill>
              <a:schemeClr val="tx1"/>
            </a:solidFill>
          </a:endParaRPr>
        </a:p>
      </dgm:t>
    </dgm:pt>
    <dgm:pt modelId="{63672145-F932-0941-9207-6FD21631945F}">
      <dgm:prSet phldrT="[Text]"/>
      <dgm:spPr/>
      <dgm:t>
        <a:bodyPr/>
        <a:lstStyle/>
        <a:p>
          <a:r>
            <a:rPr lang="en-US" dirty="0">
              <a:solidFill>
                <a:schemeClr val="tx1"/>
              </a:solidFill>
            </a:rPr>
            <a:t>Design [Front End, Back End]</a:t>
          </a:r>
        </a:p>
      </dgm:t>
    </dgm:pt>
    <dgm:pt modelId="{DA9256D3-306A-2647-A641-4B0B371AA471}" type="parTrans" cxnId="{BAE96C8E-ADB0-472F-9F37-6EF3CC41691C}">
      <dgm:prSet/>
      <dgm:spPr/>
      <dgm:t>
        <a:bodyPr/>
        <a:lstStyle/>
        <a:p>
          <a:endParaRPr lang="en-US">
            <a:solidFill>
              <a:schemeClr val="tx1"/>
            </a:solidFill>
          </a:endParaRPr>
        </a:p>
      </dgm:t>
    </dgm:pt>
    <dgm:pt modelId="{EE4E87B9-A6F7-D040-A8C9-2B94C61F8F15}" type="sibTrans" cxnId="{BAE96C8E-ADB0-472F-9F37-6EF3CC41691C}">
      <dgm:prSet/>
      <dgm:spPr/>
      <dgm:t>
        <a:bodyPr/>
        <a:lstStyle/>
        <a:p>
          <a:endParaRPr lang="en-US">
            <a:solidFill>
              <a:schemeClr val="tx1"/>
            </a:solidFill>
          </a:endParaRPr>
        </a:p>
      </dgm:t>
    </dgm:pt>
    <dgm:pt modelId="{6469F03D-EC0D-E14C-9147-635163E16719}">
      <dgm:prSet phldrT="[Text]"/>
      <dgm:spPr/>
      <dgm:t>
        <a:bodyPr/>
        <a:lstStyle/>
        <a:p>
          <a:r>
            <a:rPr lang="en-US" dirty="0">
              <a:solidFill>
                <a:schemeClr val="tx1"/>
              </a:solidFill>
            </a:rPr>
            <a:t>&lt; 25-05-2023</a:t>
          </a:r>
        </a:p>
      </dgm:t>
    </dgm:pt>
    <dgm:pt modelId="{31D6F60D-A7D1-C54D-964D-3B8790B82FA4}" type="parTrans" cxnId="{9AFA401A-9748-4797-A977-FC3F45B15742}">
      <dgm:prSet/>
      <dgm:spPr/>
      <dgm:t>
        <a:bodyPr/>
        <a:lstStyle/>
        <a:p>
          <a:endParaRPr lang="en-US">
            <a:solidFill>
              <a:schemeClr val="tx1"/>
            </a:solidFill>
          </a:endParaRPr>
        </a:p>
      </dgm:t>
    </dgm:pt>
    <dgm:pt modelId="{DCECCFCD-FFA0-2B4E-8620-4D260FCCA4E0}" type="sibTrans" cxnId="{9AFA401A-9748-4797-A977-FC3F45B15742}">
      <dgm:prSet/>
      <dgm:spPr/>
      <dgm:t>
        <a:bodyPr/>
        <a:lstStyle/>
        <a:p>
          <a:endParaRPr lang="en-US">
            <a:solidFill>
              <a:schemeClr val="tx1"/>
            </a:solidFill>
          </a:endParaRPr>
        </a:p>
      </dgm:t>
    </dgm:pt>
    <dgm:pt modelId="{180ED30E-9BB7-2945-8E67-38EC3B69034A}">
      <dgm:prSet phldrT="[Text]"/>
      <dgm:spPr/>
      <dgm:t>
        <a:bodyPr/>
        <a:lstStyle/>
        <a:p>
          <a:r>
            <a:rPr lang="en-US" dirty="0">
              <a:solidFill>
                <a:schemeClr val="tx1"/>
              </a:solidFill>
            </a:rPr>
            <a:t>Implementation</a:t>
          </a:r>
        </a:p>
      </dgm:t>
    </dgm:pt>
    <dgm:pt modelId="{CCFA8DD9-517C-4C48-9ACE-EAEC7B4B1D8D}" type="parTrans" cxnId="{E40F8ECD-E5EC-43EF-9995-177A6B05857B}">
      <dgm:prSet/>
      <dgm:spPr/>
      <dgm:t>
        <a:bodyPr/>
        <a:lstStyle/>
        <a:p>
          <a:endParaRPr lang="en-US">
            <a:solidFill>
              <a:schemeClr val="tx1"/>
            </a:solidFill>
          </a:endParaRPr>
        </a:p>
      </dgm:t>
    </dgm:pt>
    <dgm:pt modelId="{9581D7FD-E2E0-0241-80C7-1BF3EEF3518C}" type="sibTrans" cxnId="{E40F8ECD-E5EC-43EF-9995-177A6B05857B}">
      <dgm:prSet/>
      <dgm:spPr/>
      <dgm:t>
        <a:bodyPr/>
        <a:lstStyle/>
        <a:p>
          <a:endParaRPr lang="en-US">
            <a:solidFill>
              <a:schemeClr val="tx1"/>
            </a:solidFill>
          </a:endParaRPr>
        </a:p>
      </dgm:t>
    </dgm:pt>
    <dgm:pt modelId="{712C06CF-58B4-8F4A-A1C3-18737522BAA5}">
      <dgm:prSet phldrT="[Text]"/>
      <dgm:spPr/>
      <dgm:t>
        <a:bodyPr/>
        <a:lstStyle/>
        <a:p>
          <a:r>
            <a:rPr lang="en-US" dirty="0">
              <a:solidFill>
                <a:schemeClr val="tx1"/>
              </a:solidFill>
            </a:rPr>
            <a:t>&lt; 31-05-2023</a:t>
          </a:r>
        </a:p>
      </dgm:t>
    </dgm:pt>
    <dgm:pt modelId="{00A2F76A-F4C8-F042-BC58-5B28B1FEF030}" type="parTrans" cxnId="{E1673F03-156E-42CF-92B5-D1CBA5602AAB}">
      <dgm:prSet/>
      <dgm:spPr/>
      <dgm:t>
        <a:bodyPr/>
        <a:lstStyle/>
        <a:p>
          <a:endParaRPr lang="en-US">
            <a:solidFill>
              <a:schemeClr val="tx1"/>
            </a:solidFill>
          </a:endParaRPr>
        </a:p>
      </dgm:t>
    </dgm:pt>
    <dgm:pt modelId="{F7A6ECC7-ED92-634B-B481-4D7D62B796B5}" type="sibTrans" cxnId="{E1673F03-156E-42CF-92B5-D1CBA5602AAB}">
      <dgm:prSet/>
      <dgm:spPr/>
      <dgm:t>
        <a:bodyPr/>
        <a:lstStyle/>
        <a:p>
          <a:endParaRPr lang="en-US">
            <a:solidFill>
              <a:schemeClr val="tx1"/>
            </a:solidFill>
          </a:endParaRPr>
        </a:p>
      </dgm:t>
    </dgm:pt>
    <dgm:pt modelId="{44352C0E-9228-1D41-9AC7-630454862AAB}">
      <dgm:prSet phldrT="[Text]"/>
      <dgm:spPr/>
      <dgm:t>
        <a:bodyPr/>
        <a:lstStyle/>
        <a:p>
          <a:r>
            <a:rPr lang="en-US" dirty="0">
              <a:solidFill>
                <a:schemeClr val="tx1"/>
              </a:solidFill>
            </a:rPr>
            <a:t>Testing</a:t>
          </a:r>
        </a:p>
      </dgm:t>
    </dgm:pt>
    <dgm:pt modelId="{BB03014B-614B-4E4D-B179-22BF96D1FDA5}" type="parTrans" cxnId="{C2BF5CC7-16BE-401F-952D-D392E9930D36}">
      <dgm:prSet/>
      <dgm:spPr/>
      <dgm:t>
        <a:bodyPr/>
        <a:lstStyle/>
        <a:p>
          <a:endParaRPr lang="en-US">
            <a:solidFill>
              <a:schemeClr val="tx1"/>
            </a:solidFill>
          </a:endParaRPr>
        </a:p>
      </dgm:t>
    </dgm:pt>
    <dgm:pt modelId="{D2AC5C65-A520-AE49-8D76-EE23E4A07C4A}" type="sibTrans" cxnId="{C2BF5CC7-16BE-401F-952D-D392E9930D36}">
      <dgm:prSet/>
      <dgm:spPr/>
      <dgm:t>
        <a:bodyPr/>
        <a:lstStyle/>
        <a:p>
          <a:endParaRPr lang="en-US">
            <a:solidFill>
              <a:schemeClr val="tx1"/>
            </a:solidFill>
          </a:endParaRPr>
        </a:p>
      </dgm:t>
    </dgm:pt>
    <dgm:pt modelId="{B761BE11-3B98-534C-8389-3D511BB432FF}">
      <dgm:prSet phldrT="[Text]"/>
      <dgm:spPr/>
      <dgm:t>
        <a:bodyPr/>
        <a:lstStyle/>
        <a:p>
          <a:r>
            <a:rPr lang="en-US" dirty="0">
              <a:solidFill>
                <a:schemeClr val="tx1"/>
              </a:solidFill>
            </a:rPr>
            <a:t>&lt;1-06-2023</a:t>
          </a:r>
        </a:p>
      </dgm:t>
    </dgm:pt>
    <dgm:pt modelId="{53F8C2F9-90C5-F04A-B13E-59A7DBEEB722}" type="parTrans" cxnId="{7DEBEA31-6CA7-4983-A3BD-F5B4851F7B77}">
      <dgm:prSet/>
      <dgm:spPr/>
      <dgm:t>
        <a:bodyPr/>
        <a:lstStyle/>
        <a:p>
          <a:endParaRPr lang="en-US">
            <a:solidFill>
              <a:schemeClr val="tx1"/>
            </a:solidFill>
          </a:endParaRPr>
        </a:p>
      </dgm:t>
    </dgm:pt>
    <dgm:pt modelId="{1CFC13B1-0710-8745-A251-B44B9B630299}" type="sibTrans" cxnId="{7DEBEA31-6CA7-4983-A3BD-F5B4851F7B77}">
      <dgm:prSet/>
      <dgm:spPr/>
      <dgm:t>
        <a:bodyPr/>
        <a:lstStyle/>
        <a:p>
          <a:endParaRPr lang="en-US">
            <a:solidFill>
              <a:schemeClr val="tx1"/>
            </a:solidFill>
          </a:endParaRPr>
        </a:p>
      </dgm:t>
    </dgm:pt>
    <dgm:pt modelId="{251E4A29-F563-D34A-A9F7-27833A2BC30D}">
      <dgm:prSet phldrT="[Text]"/>
      <dgm:spPr/>
      <dgm:t>
        <a:bodyPr/>
        <a:lstStyle/>
        <a:p>
          <a:r>
            <a:rPr lang="en-US" dirty="0">
              <a:solidFill>
                <a:schemeClr val="tx1"/>
              </a:solidFill>
            </a:rPr>
            <a:t>Document Submission</a:t>
          </a:r>
        </a:p>
      </dgm:t>
    </dgm:pt>
    <dgm:pt modelId="{B9E7D4BF-66C0-D046-BA68-7E24F4AB0843}" type="parTrans" cxnId="{E2490015-BB9D-4932-91B7-68BD2C819124}">
      <dgm:prSet/>
      <dgm:spPr/>
      <dgm:t>
        <a:bodyPr/>
        <a:lstStyle/>
        <a:p>
          <a:endParaRPr lang="en-US">
            <a:solidFill>
              <a:schemeClr val="tx1"/>
            </a:solidFill>
          </a:endParaRPr>
        </a:p>
      </dgm:t>
    </dgm:pt>
    <dgm:pt modelId="{57ED735E-B5D2-C749-867E-EB96611C0B8B}" type="sibTrans" cxnId="{E2490015-BB9D-4932-91B7-68BD2C819124}">
      <dgm:prSet/>
      <dgm:spPr/>
      <dgm:t>
        <a:bodyPr/>
        <a:lstStyle/>
        <a:p>
          <a:endParaRPr lang="en-US">
            <a:solidFill>
              <a:schemeClr val="tx1"/>
            </a:solidFill>
          </a:endParaRPr>
        </a:p>
      </dgm:t>
    </dgm:pt>
    <dgm:pt modelId="{05C01FBF-0839-B840-AA40-B5D4B5EF9464}">
      <dgm:prSet phldrT="[Text]" custT="1"/>
      <dgm:spPr/>
      <dgm:t>
        <a:bodyPr/>
        <a:lstStyle/>
        <a:p>
          <a:r>
            <a:rPr lang="en-US" sz="800" dirty="0">
              <a:solidFill>
                <a:schemeClr val="tx1"/>
              </a:solidFill>
            </a:rPr>
            <a:t>15-06-2023</a:t>
          </a:r>
        </a:p>
      </dgm:t>
    </dgm:pt>
    <dgm:pt modelId="{4292C26E-910E-F242-B4EA-85C15677A931}" type="parTrans" cxnId="{20A05F2E-0ADD-4D83-BC64-75F5B63C6238}">
      <dgm:prSet/>
      <dgm:spPr/>
      <dgm:t>
        <a:bodyPr/>
        <a:lstStyle/>
        <a:p>
          <a:endParaRPr lang="en-US">
            <a:solidFill>
              <a:schemeClr val="tx1"/>
            </a:solidFill>
          </a:endParaRPr>
        </a:p>
      </dgm:t>
    </dgm:pt>
    <dgm:pt modelId="{9CE79F6D-8C8B-134E-870B-A3814A161031}" type="sibTrans" cxnId="{20A05F2E-0ADD-4D83-BC64-75F5B63C6238}">
      <dgm:prSet/>
      <dgm:spPr/>
      <dgm:t>
        <a:bodyPr/>
        <a:lstStyle/>
        <a:p>
          <a:endParaRPr lang="en-US">
            <a:solidFill>
              <a:schemeClr val="tx1"/>
            </a:solidFill>
          </a:endParaRPr>
        </a:p>
      </dgm:t>
    </dgm:pt>
    <dgm:pt modelId="{49E2B0A6-6F15-3D4D-BF88-D0B2483CB55B}" type="pres">
      <dgm:prSet presAssocID="{92AF2611-4B58-ED43-AC9F-B952F610F406}" presName="rootnode" presStyleCnt="0">
        <dgm:presLayoutVars>
          <dgm:chMax/>
          <dgm:chPref/>
          <dgm:dir/>
          <dgm:animLvl val="lvl"/>
        </dgm:presLayoutVars>
      </dgm:prSet>
      <dgm:spPr/>
    </dgm:pt>
    <dgm:pt modelId="{E975EE4B-D42E-E84D-8A4A-2906A98D9890}" type="pres">
      <dgm:prSet presAssocID="{26B4761A-8722-154A-9A4E-6B2E8309550C}" presName="composite" presStyleCnt="0"/>
      <dgm:spPr/>
    </dgm:pt>
    <dgm:pt modelId="{FC8198D2-B811-F543-848D-08253013A363}" type="pres">
      <dgm:prSet presAssocID="{26B4761A-8722-154A-9A4E-6B2E8309550C}" presName="bentUpArrow1" presStyleLbl="alignImgPlace1" presStyleIdx="0" presStyleCnt="5"/>
      <dgm:spPr/>
    </dgm:pt>
    <dgm:pt modelId="{1A27501D-E342-BE40-9448-5C65451E51A0}" type="pres">
      <dgm:prSet presAssocID="{26B4761A-8722-154A-9A4E-6B2E8309550C}" presName="ParentText" presStyleLbl="node1" presStyleIdx="0" presStyleCnt="6">
        <dgm:presLayoutVars>
          <dgm:chMax val="1"/>
          <dgm:chPref val="1"/>
          <dgm:bulletEnabled val="1"/>
        </dgm:presLayoutVars>
      </dgm:prSet>
      <dgm:spPr/>
    </dgm:pt>
    <dgm:pt modelId="{13263DF5-F771-E44D-A3A6-7359AB5A694B}" type="pres">
      <dgm:prSet presAssocID="{26B4761A-8722-154A-9A4E-6B2E8309550C}" presName="ChildText" presStyleLbl="revTx" presStyleIdx="0" presStyleCnt="6">
        <dgm:presLayoutVars>
          <dgm:chMax val="0"/>
          <dgm:chPref val="0"/>
          <dgm:bulletEnabled val="1"/>
        </dgm:presLayoutVars>
      </dgm:prSet>
      <dgm:spPr/>
    </dgm:pt>
    <dgm:pt modelId="{1405AD88-5681-5740-8B0F-785D5C4C54E3}" type="pres">
      <dgm:prSet presAssocID="{B2DCC36A-7A1A-4C4F-90DA-FAE4C97E6C7D}" presName="sibTrans" presStyleCnt="0"/>
      <dgm:spPr/>
    </dgm:pt>
    <dgm:pt modelId="{876C9C10-85C7-794D-BECA-7E6B3040BD5B}" type="pres">
      <dgm:prSet presAssocID="{16F9E631-8BA3-154F-A6E6-07CA57FBC2DB}" presName="composite" presStyleCnt="0"/>
      <dgm:spPr/>
    </dgm:pt>
    <dgm:pt modelId="{7249723C-E4C0-8E4E-9876-FECBD8EB4088}" type="pres">
      <dgm:prSet presAssocID="{16F9E631-8BA3-154F-A6E6-07CA57FBC2DB}" presName="bentUpArrow1" presStyleLbl="alignImgPlace1" presStyleIdx="1" presStyleCnt="5"/>
      <dgm:spPr/>
    </dgm:pt>
    <dgm:pt modelId="{7176A5BC-3282-044F-8AE1-17BEE6013828}" type="pres">
      <dgm:prSet presAssocID="{16F9E631-8BA3-154F-A6E6-07CA57FBC2DB}" presName="ParentText" presStyleLbl="node1" presStyleIdx="1" presStyleCnt="6">
        <dgm:presLayoutVars>
          <dgm:chMax val="1"/>
          <dgm:chPref val="1"/>
          <dgm:bulletEnabled val="1"/>
        </dgm:presLayoutVars>
      </dgm:prSet>
      <dgm:spPr/>
    </dgm:pt>
    <dgm:pt modelId="{849E87F9-77C2-E148-A125-B75B32BAE82F}" type="pres">
      <dgm:prSet presAssocID="{16F9E631-8BA3-154F-A6E6-07CA57FBC2DB}" presName="ChildText" presStyleLbl="revTx" presStyleIdx="1" presStyleCnt="6">
        <dgm:presLayoutVars>
          <dgm:chMax val="0"/>
          <dgm:chPref val="0"/>
          <dgm:bulletEnabled val="1"/>
        </dgm:presLayoutVars>
      </dgm:prSet>
      <dgm:spPr/>
    </dgm:pt>
    <dgm:pt modelId="{A7334212-A42F-5947-B178-28EE2431D98C}" type="pres">
      <dgm:prSet presAssocID="{40437896-D1C0-9744-812A-639F6C127825}" presName="sibTrans" presStyleCnt="0"/>
      <dgm:spPr/>
    </dgm:pt>
    <dgm:pt modelId="{797595AA-82E7-9A45-818A-CBFC19FC01B4}" type="pres">
      <dgm:prSet presAssocID="{63672145-F932-0941-9207-6FD21631945F}" presName="composite" presStyleCnt="0"/>
      <dgm:spPr/>
    </dgm:pt>
    <dgm:pt modelId="{582A57C3-E208-4C4D-8464-8F41E2B621E9}" type="pres">
      <dgm:prSet presAssocID="{63672145-F932-0941-9207-6FD21631945F}" presName="bentUpArrow1" presStyleLbl="alignImgPlace1" presStyleIdx="2" presStyleCnt="5"/>
      <dgm:spPr/>
    </dgm:pt>
    <dgm:pt modelId="{8AD4400A-F79C-8A4B-829B-0D720ED8FB8C}" type="pres">
      <dgm:prSet presAssocID="{63672145-F932-0941-9207-6FD21631945F}" presName="ParentText" presStyleLbl="node1" presStyleIdx="2" presStyleCnt="6">
        <dgm:presLayoutVars>
          <dgm:chMax val="1"/>
          <dgm:chPref val="1"/>
          <dgm:bulletEnabled val="1"/>
        </dgm:presLayoutVars>
      </dgm:prSet>
      <dgm:spPr/>
    </dgm:pt>
    <dgm:pt modelId="{383D977E-49FE-154D-8370-6E0B15881094}" type="pres">
      <dgm:prSet presAssocID="{63672145-F932-0941-9207-6FD21631945F}" presName="ChildText" presStyleLbl="revTx" presStyleIdx="2" presStyleCnt="6">
        <dgm:presLayoutVars>
          <dgm:chMax val="0"/>
          <dgm:chPref val="0"/>
          <dgm:bulletEnabled val="1"/>
        </dgm:presLayoutVars>
      </dgm:prSet>
      <dgm:spPr/>
    </dgm:pt>
    <dgm:pt modelId="{51D4CC9D-D22F-A045-9B1F-02AFD777BA4F}" type="pres">
      <dgm:prSet presAssocID="{EE4E87B9-A6F7-D040-A8C9-2B94C61F8F15}" presName="sibTrans" presStyleCnt="0"/>
      <dgm:spPr/>
    </dgm:pt>
    <dgm:pt modelId="{9B1BB91C-DFAA-BB42-8883-6C779B3E0CC7}" type="pres">
      <dgm:prSet presAssocID="{180ED30E-9BB7-2945-8E67-38EC3B69034A}" presName="composite" presStyleCnt="0"/>
      <dgm:spPr/>
    </dgm:pt>
    <dgm:pt modelId="{97925E51-E8AA-DC48-BFEB-51206266AB1D}" type="pres">
      <dgm:prSet presAssocID="{180ED30E-9BB7-2945-8E67-38EC3B69034A}" presName="bentUpArrow1" presStyleLbl="alignImgPlace1" presStyleIdx="3" presStyleCnt="5"/>
      <dgm:spPr/>
    </dgm:pt>
    <dgm:pt modelId="{8D80E448-C06F-8440-B08E-C700B7FCCC29}" type="pres">
      <dgm:prSet presAssocID="{180ED30E-9BB7-2945-8E67-38EC3B69034A}" presName="ParentText" presStyleLbl="node1" presStyleIdx="3" presStyleCnt="6">
        <dgm:presLayoutVars>
          <dgm:chMax val="1"/>
          <dgm:chPref val="1"/>
          <dgm:bulletEnabled val="1"/>
        </dgm:presLayoutVars>
      </dgm:prSet>
      <dgm:spPr/>
    </dgm:pt>
    <dgm:pt modelId="{7F2F534D-82F4-5443-8CF7-5BBA47CF0517}" type="pres">
      <dgm:prSet presAssocID="{180ED30E-9BB7-2945-8E67-38EC3B69034A}" presName="ChildText" presStyleLbl="revTx" presStyleIdx="3" presStyleCnt="6">
        <dgm:presLayoutVars>
          <dgm:chMax val="0"/>
          <dgm:chPref val="0"/>
          <dgm:bulletEnabled val="1"/>
        </dgm:presLayoutVars>
      </dgm:prSet>
      <dgm:spPr/>
    </dgm:pt>
    <dgm:pt modelId="{CD6671F9-E0CD-EF49-94DC-C96CAC8CC7E3}" type="pres">
      <dgm:prSet presAssocID="{9581D7FD-E2E0-0241-80C7-1BF3EEF3518C}" presName="sibTrans" presStyleCnt="0"/>
      <dgm:spPr/>
    </dgm:pt>
    <dgm:pt modelId="{E13DFC65-0620-5546-9284-95854B643695}" type="pres">
      <dgm:prSet presAssocID="{44352C0E-9228-1D41-9AC7-630454862AAB}" presName="composite" presStyleCnt="0"/>
      <dgm:spPr/>
    </dgm:pt>
    <dgm:pt modelId="{7EA63742-38C6-7343-AA79-52C3D9CCAB0D}" type="pres">
      <dgm:prSet presAssocID="{44352C0E-9228-1D41-9AC7-630454862AAB}" presName="bentUpArrow1" presStyleLbl="alignImgPlace1" presStyleIdx="4" presStyleCnt="5"/>
      <dgm:spPr/>
    </dgm:pt>
    <dgm:pt modelId="{2642E532-D17B-8549-B299-BABD4A6DF310}" type="pres">
      <dgm:prSet presAssocID="{44352C0E-9228-1D41-9AC7-630454862AAB}" presName="ParentText" presStyleLbl="node1" presStyleIdx="4" presStyleCnt="6">
        <dgm:presLayoutVars>
          <dgm:chMax val="1"/>
          <dgm:chPref val="1"/>
          <dgm:bulletEnabled val="1"/>
        </dgm:presLayoutVars>
      </dgm:prSet>
      <dgm:spPr/>
    </dgm:pt>
    <dgm:pt modelId="{4D72B732-04CC-5F4B-8E9C-09245727D3B9}" type="pres">
      <dgm:prSet presAssocID="{44352C0E-9228-1D41-9AC7-630454862AAB}" presName="ChildText" presStyleLbl="revTx" presStyleIdx="4" presStyleCnt="6">
        <dgm:presLayoutVars>
          <dgm:chMax val="0"/>
          <dgm:chPref val="0"/>
          <dgm:bulletEnabled val="1"/>
        </dgm:presLayoutVars>
      </dgm:prSet>
      <dgm:spPr/>
    </dgm:pt>
    <dgm:pt modelId="{6EA532CE-6739-A24B-AAAE-6A1691A35034}" type="pres">
      <dgm:prSet presAssocID="{D2AC5C65-A520-AE49-8D76-EE23E4A07C4A}" presName="sibTrans" presStyleCnt="0"/>
      <dgm:spPr/>
    </dgm:pt>
    <dgm:pt modelId="{658BC9F3-2A00-F547-8C78-511B7194FAEB}" type="pres">
      <dgm:prSet presAssocID="{251E4A29-F563-D34A-A9F7-27833A2BC30D}" presName="composite" presStyleCnt="0"/>
      <dgm:spPr/>
    </dgm:pt>
    <dgm:pt modelId="{9CCCECD5-8ED0-AC43-9710-1DD092099D67}" type="pres">
      <dgm:prSet presAssocID="{251E4A29-F563-D34A-A9F7-27833A2BC30D}" presName="ParentText" presStyleLbl="node1" presStyleIdx="5" presStyleCnt="6">
        <dgm:presLayoutVars>
          <dgm:chMax val="1"/>
          <dgm:chPref val="1"/>
          <dgm:bulletEnabled val="1"/>
        </dgm:presLayoutVars>
      </dgm:prSet>
      <dgm:spPr/>
    </dgm:pt>
    <dgm:pt modelId="{D3853491-2B6C-1449-B71D-8247E1F629BF}" type="pres">
      <dgm:prSet presAssocID="{251E4A29-F563-D34A-A9F7-27833A2BC30D}" presName="FinalChildText" presStyleLbl="revTx" presStyleIdx="5" presStyleCnt="6" custScaleX="271125" custLinFactNeighborX="75874" custLinFactNeighborY="2501">
        <dgm:presLayoutVars>
          <dgm:chMax val="0"/>
          <dgm:chPref val="0"/>
          <dgm:bulletEnabled val="1"/>
        </dgm:presLayoutVars>
      </dgm:prSet>
      <dgm:spPr/>
    </dgm:pt>
  </dgm:ptLst>
  <dgm:cxnLst>
    <dgm:cxn modelId="{E1673F03-156E-42CF-92B5-D1CBA5602AAB}" srcId="{180ED30E-9BB7-2945-8E67-38EC3B69034A}" destId="{712C06CF-58B4-8F4A-A1C3-18737522BAA5}" srcOrd="0" destOrd="0" parTransId="{00A2F76A-F4C8-F042-BC58-5B28B1FEF030}" sibTransId="{F7A6ECC7-ED92-634B-B481-4D7D62B796B5}"/>
    <dgm:cxn modelId="{77AB5408-440A-4E09-BE69-629D3B7DC821}" type="presOf" srcId="{B761BE11-3B98-534C-8389-3D511BB432FF}" destId="{4D72B732-04CC-5F4B-8E9C-09245727D3B9}" srcOrd="0" destOrd="0" presId="urn:microsoft.com/office/officeart/2005/8/layout/StepDownProcess#1"/>
    <dgm:cxn modelId="{52C94909-AB3C-46E4-966C-74362BE8BF10}" type="presOf" srcId="{05C01FBF-0839-B840-AA40-B5D4B5EF9464}" destId="{D3853491-2B6C-1449-B71D-8247E1F629BF}" srcOrd="0" destOrd="0" presId="urn:microsoft.com/office/officeart/2005/8/layout/StepDownProcess#1"/>
    <dgm:cxn modelId="{E2490015-BB9D-4932-91B7-68BD2C819124}" srcId="{92AF2611-4B58-ED43-AC9F-B952F610F406}" destId="{251E4A29-F563-D34A-A9F7-27833A2BC30D}" srcOrd="5" destOrd="0" parTransId="{B9E7D4BF-66C0-D046-BA68-7E24F4AB0843}" sibTransId="{57ED735E-B5D2-C749-867E-EB96611C0B8B}"/>
    <dgm:cxn modelId="{9AFA401A-9748-4797-A977-FC3F45B15742}" srcId="{63672145-F932-0941-9207-6FD21631945F}" destId="{6469F03D-EC0D-E14C-9147-635163E16719}" srcOrd="0" destOrd="0" parTransId="{31D6F60D-A7D1-C54D-964D-3B8790B82FA4}" sibTransId="{DCECCFCD-FFA0-2B4E-8620-4D260FCCA4E0}"/>
    <dgm:cxn modelId="{20A05F2E-0ADD-4D83-BC64-75F5B63C6238}" srcId="{251E4A29-F563-D34A-A9F7-27833A2BC30D}" destId="{05C01FBF-0839-B840-AA40-B5D4B5EF9464}" srcOrd="0" destOrd="0" parTransId="{4292C26E-910E-F242-B4EA-85C15677A931}" sibTransId="{9CE79F6D-8C8B-134E-870B-A3814A161031}"/>
    <dgm:cxn modelId="{7DEBEA31-6CA7-4983-A3BD-F5B4851F7B77}" srcId="{44352C0E-9228-1D41-9AC7-630454862AAB}" destId="{B761BE11-3B98-534C-8389-3D511BB432FF}" srcOrd="0" destOrd="0" parTransId="{53F8C2F9-90C5-F04A-B13E-59A7DBEEB722}" sibTransId="{1CFC13B1-0710-8745-A251-B44B9B630299}"/>
    <dgm:cxn modelId="{72E5FD3B-93FA-4CEC-B59E-7BA22924D960}" type="presOf" srcId="{26B4761A-8722-154A-9A4E-6B2E8309550C}" destId="{1A27501D-E342-BE40-9448-5C65451E51A0}" srcOrd="0" destOrd="0" presId="urn:microsoft.com/office/officeart/2005/8/layout/StepDownProcess#1"/>
    <dgm:cxn modelId="{24AC2B3E-E490-472D-8AC5-97401E3DFC06}" type="presOf" srcId="{180ED30E-9BB7-2945-8E67-38EC3B69034A}" destId="{8D80E448-C06F-8440-B08E-C700B7FCCC29}" srcOrd="0" destOrd="0" presId="urn:microsoft.com/office/officeart/2005/8/layout/StepDownProcess#1"/>
    <dgm:cxn modelId="{BDC38568-1C17-42EB-9B76-7D433D3D28D6}" type="presOf" srcId="{63672145-F932-0941-9207-6FD21631945F}" destId="{8AD4400A-F79C-8A4B-829B-0D720ED8FB8C}" srcOrd="0" destOrd="0" presId="urn:microsoft.com/office/officeart/2005/8/layout/StepDownProcess#1"/>
    <dgm:cxn modelId="{069DA774-6F91-4C6D-A5C0-1103128A93AC}" type="presOf" srcId="{44352C0E-9228-1D41-9AC7-630454862AAB}" destId="{2642E532-D17B-8549-B299-BABD4A6DF310}" srcOrd="0" destOrd="0" presId="urn:microsoft.com/office/officeart/2005/8/layout/StepDownProcess#1"/>
    <dgm:cxn modelId="{32D29E57-4DA8-4DD9-9008-108E01CBD49F}" type="presOf" srcId="{6469F03D-EC0D-E14C-9147-635163E16719}" destId="{383D977E-49FE-154D-8370-6E0B15881094}" srcOrd="0" destOrd="0" presId="urn:microsoft.com/office/officeart/2005/8/layout/StepDownProcess#1"/>
    <dgm:cxn modelId="{96BA7B7B-F892-4FAA-824A-04B63795DB18}" type="presOf" srcId="{92AF2611-4B58-ED43-AC9F-B952F610F406}" destId="{49E2B0A6-6F15-3D4D-BF88-D0B2483CB55B}" srcOrd="0" destOrd="0" presId="urn:microsoft.com/office/officeart/2005/8/layout/StepDownProcess#1"/>
    <dgm:cxn modelId="{689F797D-60A8-4F8E-9C1D-28EFEB6973EE}" type="presOf" srcId="{251E4A29-F563-D34A-A9F7-27833A2BC30D}" destId="{9CCCECD5-8ED0-AC43-9710-1DD092099D67}" srcOrd="0" destOrd="0" presId="urn:microsoft.com/office/officeart/2005/8/layout/StepDownProcess#1"/>
    <dgm:cxn modelId="{64812980-6D29-4B59-95C3-1AC88DC5DE9C}" type="presOf" srcId="{16F9E631-8BA3-154F-A6E6-07CA57FBC2DB}" destId="{7176A5BC-3282-044F-8AE1-17BEE6013828}" srcOrd="0" destOrd="0" presId="urn:microsoft.com/office/officeart/2005/8/layout/StepDownProcess#1"/>
    <dgm:cxn modelId="{C63D708B-EA8F-48C6-8EC0-343EC67E978A}" srcId="{16F9E631-8BA3-154F-A6E6-07CA57FBC2DB}" destId="{E316EBEC-E0B6-BD4E-AD52-3E0E70225984}" srcOrd="0" destOrd="0" parTransId="{EE76EAF1-518C-9B48-86C2-CE4C4196E58C}" sibTransId="{2CDFD06A-C665-0F4C-B72B-48C9DBE0EF22}"/>
    <dgm:cxn modelId="{BAE96C8E-ADB0-472F-9F37-6EF3CC41691C}" srcId="{92AF2611-4B58-ED43-AC9F-B952F610F406}" destId="{63672145-F932-0941-9207-6FD21631945F}" srcOrd="2" destOrd="0" parTransId="{DA9256D3-306A-2647-A641-4B0B371AA471}" sibTransId="{EE4E87B9-A6F7-D040-A8C9-2B94C61F8F15}"/>
    <dgm:cxn modelId="{DB057094-25E0-4377-9C3A-FCE08FF522A1}" type="presOf" srcId="{712C06CF-58B4-8F4A-A1C3-18737522BAA5}" destId="{7F2F534D-82F4-5443-8CF7-5BBA47CF0517}" srcOrd="0" destOrd="0" presId="urn:microsoft.com/office/officeart/2005/8/layout/StepDownProcess#1"/>
    <dgm:cxn modelId="{47F7559B-5A56-4DF3-B990-5AE41DFCEADC}" type="presOf" srcId="{E316EBEC-E0B6-BD4E-AD52-3E0E70225984}" destId="{849E87F9-77C2-E148-A125-B75B32BAE82F}" srcOrd="0" destOrd="0" presId="urn:microsoft.com/office/officeart/2005/8/layout/StepDownProcess#1"/>
    <dgm:cxn modelId="{E5E7CDAB-1423-418F-A117-892542C90A0A}" srcId="{92AF2611-4B58-ED43-AC9F-B952F610F406}" destId="{16F9E631-8BA3-154F-A6E6-07CA57FBC2DB}" srcOrd="1" destOrd="0" parTransId="{4BAA8D80-E90A-6945-90C2-16CAFC77FA6F}" sibTransId="{40437896-D1C0-9744-812A-639F6C127825}"/>
    <dgm:cxn modelId="{E8E80EBE-9B57-4883-8400-5318A996C730}" srcId="{26B4761A-8722-154A-9A4E-6B2E8309550C}" destId="{CB6CE777-E645-594F-9F72-31FA50915471}" srcOrd="0" destOrd="0" parTransId="{A3FA10DA-B8BC-6B42-A66B-27F9CED77F23}" sibTransId="{F64EEB12-0851-6B4F-BF84-33083DA26F4B}"/>
    <dgm:cxn modelId="{C2BF5CC7-16BE-401F-952D-D392E9930D36}" srcId="{92AF2611-4B58-ED43-AC9F-B952F610F406}" destId="{44352C0E-9228-1D41-9AC7-630454862AAB}" srcOrd="4" destOrd="0" parTransId="{BB03014B-614B-4E4D-B179-22BF96D1FDA5}" sibTransId="{D2AC5C65-A520-AE49-8D76-EE23E4A07C4A}"/>
    <dgm:cxn modelId="{BF2C98C8-0D32-4AC8-84C2-494C6310C8B3}" srcId="{92AF2611-4B58-ED43-AC9F-B952F610F406}" destId="{26B4761A-8722-154A-9A4E-6B2E8309550C}" srcOrd="0" destOrd="0" parTransId="{19278814-36C8-0643-9FFA-66C8A44E8EEC}" sibTransId="{B2DCC36A-7A1A-4C4F-90DA-FAE4C97E6C7D}"/>
    <dgm:cxn modelId="{E40F8ECD-E5EC-43EF-9995-177A6B05857B}" srcId="{92AF2611-4B58-ED43-AC9F-B952F610F406}" destId="{180ED30E-9BB7-2945-8E67-38EC3B69034A}" srcOrd="3" destOrd="0" parTransId="{CCFA8DD9-517C-4C48-9ACE-EAEC7B4B1D8D}" sibTransId="{9581D7FD-E2E0-0241-80C7-1BF3EEF3518C}"/>
    <dgm:cxn modelId="{683C48F9-4EA1-4B15-89E8-76AF0B14218B}" type="presOf" srcId="{CB6CE777-E645-594F-9F72-31FA50915471}" destId="{13263DF5-F771-E44D-A3A6-7359AB5A694B}" srcOrd="0" destOrd="0" presId="urn:microsoft.com/office/officeart/2005/8/layout/StepDownProcess#1"/>
    <dgm:cxn modelId="{A5ADD9C8-0377-4E21-B0AF-0E2EDE3D191A}" type="presParOf" srcId="{49E2B0A6-6F15-3D4D-BF88-D0B2483CB55B}" destId="{E975EE4B-D42E-E84D-8A4A-2906A98D9890}" srcOrd="0" destOrd="0" presId="urn:microsoft.com/office/officeart/2005/8/layout/StepDownProcess#1"/>
    <dgm:cxn modelId="{EB5BD6CD-8872-477C-ABDE-F8FE2B2CF764}" type="presParOf" srcId="{E975EE4B-D42E-E84D-8A4A-2906A98D9890}" destId="{FC8198D2-B811-F543-848D-08253013A363}" srcOrd="0" destOrd="0" presId="urn:microsoft.com/office/officeart/2005/8/layout/StepDownProcess#1"/>
    <dgm:cxn modelId="{40D06C79-772D-43C0-BA66-FC8A18A697CE}" type="presParOf" srcId="{E975EE4B-D42E-E84D-8A4A-2906A98D9890}" destId="{1A27501D-E342-BE40-9448-5C65451E51A0}" srcOrd="1" destOrd="0" presId="urn:microsoft.com/office/officeart/2005/8/layout/StepDownProcess#1"/>
    <dgm:cxn modelId="{3A2CAAC4-EC4F-4E8D-9AE1-F0F8E806C9D6}" type="presParOf" srcId="{E975EE4B-D42E-E84D-8A4A-2906A98D9890}" destId="{13263DF5-F771-E44D-A3A6-7359AB5A694B}" srcOrd="2" destOrd="0" presId="urn:microsoft.com/office/officeart/2005/8/layout/StepDownProcess#1"/>
    <dgm:cxn modelId="{FD978916-52C5-4E2D-8A22-882C0129BF7E}" type="presParOf" srcId="{49E2B0A6-6F15-3D4D-BF88-D0B2483CB55B}" destId="{1405AD88-5681-5740-8B0F-785D5C4C54E3}" srcOrd="1" destOrd="0" presId="urn:microsoft.com/office/officeart/2005/8/layout/StepDownProcess#1"/>
    <dgm:cxn modelId="{B7DEAD96-7FC9-46A0-B3B4-87209E933D50}" type="presParOf" srcId="{49E2B0A6-6F15-3D4D-BF88-D0B2483CB55B}" destId="{876C9C10-85C7-794D-BECA-7E6B3040BD5B}" srcOrd="2" destOrd="0" presId="urn:microsoft.com/office/officeart/2005/8/layout/StepDownProcess#1"/>
    <dgm:cxn modelId="{C6EC40A8-EA1B-4AA6-A188-C25A5939BE17}" type="presParOf" srcId="{876C9C10-85C7-794D-BECA-7E6B3040BD5B}" destId="{7249723C-E4C0-8E4E-9876-FECBD8EB4088}" srcOrd="0" destOrd="0" presId="urn:microsoft.com/office/officeart/2005/8/layout/StepDownProcess#1"/>
    <dgm:cxn modelId="{6A5FF626-D554-4431-B742-49ED96B44357}" type="presParOf" srcId="{876C9C10-85C7-794D-BECA-7E6B3040BD5B}" destId="{7176A5BC-3282-044F-8AE1-17BEE6013828}" srcOrd="1" destOrd="0" presId="urn:microsoft.com/office/officeart/2005/8/layout/StepDownProcess#1"/>
    <dgm:cxn modelId="{AF82694C-A4D0-4E05-BD07-6CA4637B1060}" type="presParOf" srcId="{876C9C10-85C7-794D-BECA-7E6B3040BD5B}" destId="{849E87F9-77C2-E148-A125-B75B32BAE82F}" srcOrd="2" destOrd="0" presId="urn:microsoft.com/office/officeart/2005/8/layout/StepDownProcess#1"/>
    <dgm:cxn modelId="{251CA2A2-F002-495F-87C4-61D486DB8B41}" type="presParOf" srcId="{49E2B0A6-6F15-3D4D-BF88-D0B2483CB55B}" destId="{A7334212-A42F-5947-B178-28EE2431D98C}" srcOrd="3" destOrd="0" presId="urn:microsoft.com/office/officeart/2005/8/layout/StepDownProcess#1"/>
    <dgm:cxn modelId="{3821101E-61A2-4DAC-B222-55888402E222}" type="presParOf" srcId="{49E2B0A6-6F15-3D4D-BF88-D0B2483CB55B}" destId="{797595AA-82E7-9A45-818A-CBFC19FC01B4}" srcOrd="4" destOrd="0" presId="urn:microsoft.com/office/officeart/2005/8/layout/StepDownProcess#1"/>
    <dgm:cxn modelId="{43DAE245-B38D-464B-852B-550E08386CF8}" type="presParOf" srcId="{797595AA-82E7-9A45-818A-CBFC19FC01B4}" destId="{582A57C3-E208-4C4D-8464-8F41E2B621E9}" srcOrd="0" destOrd="0" presId="urn:microsoft.com/office/officeart/2005/8/layout/StepDownProcess#1"/>
    <dgm:cxn modelId="{C66EB999-12F1-46FD-A2E6-1BC587025A61}" type="presParOf" srcId="{797595AA-82E7-9A45-818A-CBFC19FC01B4}" destId="{8AD4400A-F79C-8A4B-829B-0D720ED8FB8C}" srcOrd="1" destOrd="0" presId="urn:microsoft.com/office/officeart/2005/8/layout/StepDownProcess#1"/>
    <dgm:cxn modelId="{A37D2CE6-5D0C-4FAF-8C17-BFC011D45D1C}" type="presParOf" srcId="{797595AA-82E7-9A45-818A-CBFC19FC01B4}" destId="{383D977E-49FE-154D-8370-6E0B15881094}" srcOrd="2" destOrd="0" presId="urn:microsoft.com/office/officeart/2005/8/layout/StepDownProcess#1"/>
    <dgm:cxn modelId="{A6D77779-4BBF-40C0-AA2A-8B65F49BF297}" type="presParOf" srcId="{49E2B0A6-6F15-3D4D-BF88-D0B2483CB55B}" destId="{51D4CC9D-D22F-A045-9B1F-02AFD777BA4F}" srcOrd="5" destOrd="0" presId="urn:microsoft.com/office/officeart/2005/8/layout/StepDownProcess#1"/>
    <dgm:cxn modelId="{250E5190-056C-4D9F-A243-42C8E7A9757B}" type="presParOf" srcId="{49E2B0A6-6F15-3D4D-BF88-D0B2483CB55B}" destId="{9B1BB91C-DFAA-BB42-8883-6C779B3E0CC7}" srcOrd="6" destOrd="0" presId="urn:microsoft.com/office/officeart/2005/8/layout/StepDownProcess#1"/>
    <dgm:cxn modelId="{985DC8B9-4A73-44F0-A49F-DAE506D8E7C2}" type="presParOf" srcId="{9B1BB91C-DFAA-BB42-8883-6C779B3E0CC7}" destId="{97925E51-E8AA-DC48-BFEB-51206266AB1D}" srcOrd="0" destOrd="0" presId="urn:microsoft.com/office/officeart/2005/8/layout/StepDownProcess#1"/>
    <dgm:cxn modelId="{EBC57A5D-0835-4016-BFF3-386517187EBA}" type="presParOf" srcId="{9B1BB91C-DFAA-BB42-8883-6C779B3E0CC7}" destId="{8D80E448-C06F-8440-B08E-C700B7FCCC29}" srcOrd="1" destOrd="0" presId="urn:microsoft.com/office/officeart/2005/8/layout/StepDownProcess#1"/>
    <dgm:cxn modelId="{F45BB559-4800-4528-8FE2-519A777680EC}" type="presParOf" srcId="{9B1BB91C-DFAA-BB42-8883-6C779B3E0CC7}" destId="{7F2F534D-82F4-5443-8CF7-5BBA47CF0517}" srcOrd="2" destOrd="0" presId="urn:microsoft.com/office/officeart/2005/8/layout/StepDownProcess#1"/>
    <dgm:cxn modelId="{E68405E0-34B2-47D8-B286-FBCC2E3CB169}" type="presParOf" srcId="{49E2B0A6-6F15-3D4D-BF88-D0B2483CB55B}" destId="{CD6671F9-E0CD-EF49-94DC-C96CAC8CC7E3}" srcOrd="7" destOrd="0" presId="urn:microsoft.com/office/officeart/2005/8/layout/StepDownProcess#1"/>
    <dgm:cxn modelId="{046B0669-08D8-4DF1-B4B7-599361D99837}" type="presParOf" srcId="{49E2B0A6-6F15-3D4D-BF88-D0B2483CB55B}" destId="{E13DFC65-0620-5546-9284-95854B643695}" srcOrd="8" destOrd="0" presId="urn:microsoft.com/office/officeart/2005/8/layout/StepDownProcess#1"/>
    <dgm:cxn modelId="{FF358BF8-EC4E-42AD-B7CA-0F82541FBF71}" type="presParOf" srcId="{E13DFC65-0620-5546-9284-95854B643695}" destId="{7EA63742-38C6-7343-AA79-52C3D9CCAB0D}" srcOrd="0" destOrd="0" presId="urn:microsoft.com/office/officeart/2005/8/layout/StepDownProcess#1"/>
    <dgm:cxn modelId="{A1DC13B2-B246-4930-8D7D-8D9A47A32928}" type="presParOf" srcId="{E13DFC65-0620-5546-9284-95854B643695}" destId="{2642E532-D17B-8549-B299-BABD4A6DF310}" srcOrd="1" destOrd="0" presId="urn:microsoft.com/office/officeart/2005/8/layout/StepDownProcess#1"/>
    <dgm:cxn modelId="{301BA80D-8B2C-4967-8BA0-AF3EB1362B36}" type="presParOf" srcId="{E13DFC65-0620-5546-9284-95854B643695}" destId="{4D72B732-04CC-5F4B-8E9C-09245727D3B9}" srcOrd="2" destOrd="0" presId="urn:microsoft.com/office/officeart/2005/8/layout/StepDownProcess#1"/>
    <dgm:cxn modelId="{A3F0CAE8-B984-4EA7-9C33-4DC0B546A43B}" type="presParOf" srcId="{49E2B0A6-6F15-3D4D-BF88-D0B2483CB55B}" destId="{6EA532CE-6739-A24B-AAAE-6A1691A35034}" srcOrd="9" destOrd="0" presId="urn:microsoft.com/office/officeart/2005/8/layout/StepDownProcess#1"/>
    <dgm:cxn modelId="{F19259E4-C8F9-40E1-AD33-B9ACA705B33A}" type="presParOf" srcId="{49E2B0A6-6F15-3D4D-BF88-D0B2483CB55B}" destId="{658BC9F3-2A00-F547-8C78-511B7194FAEB}" srcOrd="10" destOrd="0" presId="urn:microsoft.com/office/officeart/2005/8/layout/StepDownProcess#1"/>
    <dgm:cxn modelId="{8134AC4A-C3F9-418B-998D-8D198C06EBED}" type="presParOf" srcId="{658BC9F3-2A00-F547-8C78-511B7194FAEB}" destId="{9CCCECD5-8ED0-AC43-9710-1DD092099D67}" srcOrd="0" destOrd="0" presId="urn:microsoft.com/office/officeart/2005/8/layout/StepDownProcess#1"/>
    <dgm:cxn modelId="{39E6C69E-ABF0-4668-BA22-86098A6E999C}" type="presParOf" srcId="{658BC9F3-2A00-F547-8C78-511B7194FAEB}" destId="{D3853491-2B6C-1449-B71D-8247E1F629BF}" srcOrd="1" destOrd="0" presId="urn:microsoft.com/office/officeart/2005/8/layout/StepDown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198D2-B811-F543-848D-08253013A363}">
      <dsp:nvSpPr>
        <dsp:cNvPr id="0" name=""/>
        <dsp:cNvSpPr/>
      </dsp:nvSpPr>
      <dsp:spPr>
        <a:xfrm rot="5400000">
          <a:off x="1316085" y="619409"/>
          <a:ext cx="533172" cy="60699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27501D-E342-BE40-9448-5C65451E51A0}">
      <dsp:nvSpPr>
        <dsp:cNvPr id="0" name=""/>
        <dsp:cNvSpPr/>
      </dsp:nvSpPr>
      <dsp:spPr bwMode="white">
        <a:xfrm>
          <a:off x="1174827" y="28376"/>
          <a:ext cx="897548" cy="62825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Abstract Submission</a:t>
          </a:r>
        </a:p>
      </dsp:txBody>
      <dsp:txXfrm>
        <a:off x="1205501" y="59050"/>
        <a:ext cx="836200" cy="566907"/>
      </dsp:txXfrm>
    </dsp:sp>
    <dsp:sp modelId="{13263DF5-F771-E44D-A3A6-7359AB5A694B}">
      <dsp:nvSpPr>
        <dsp:cNvPr id="0" name=""/>
        <dsp:cNvSpPr/>
      </dsp:nvSpPr>
      <dsp:spPr bwMode="white">
        <a:xfrm>
          <a:off x="2072376" y="88295"/>
          <a:ext cx="652791" cy="5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266700">
            <a:lnSpc>
              <a:spcPct val="100000"/>
            </a:lnSpc>
            <a:spcBef>
              <a:spcPct val="0"/>
            </a:spcBef>
            <a:spcAft>
              <a:spcPct val="15000"/>
            </a:spcAft>
            <a:buChar char="•"/>
          </a:pPr>
          <a:r>
            <a:rPr lang="en-IN" sz="600" kern="1200" dirty="0"/>
            <a:t>21-04-2023</a:t>
          </a:r>
        </a:p>
      </dsp:txBody>
      <dsp:txXfrm>
        <a:off x="2072376" y="88295"/>
        <a:ext cx="652791" cy="507783"/>
      </dsp:txXfrm>
    </dsp:sp>
    <dsp:sp modelId="{7249723C-E4C0-8E4E-9876-FECBD8EB4088}">
      <dsp:nvSpPr>
        <dsp:cNvPr id="0" name=""/>
        <dsp:cNvSpPr/>
      </dsp:nvSpPr>
      <dsp:spPr>
        <a:xfrm rot="5400000">
          <a:off x="2060248" y="1325147"/>
          <a:ext cx="533172" cy="60699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76A5BC-3282-044F-8AE1-17BEE6013828}">
      <dsp:nvSpPr>
        <dsp:cNvPr id="0" name=""/>
        <dsp:cNvSpPr/>
      </dsp:nvSpPr>
      <dsp:spPr bwMode="white">
        <a:xfrm>
          <a:off x="1918990" y="734114"/>
          <a:ext cx="897548" cy="62825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Literature Survey</a:t>
          </a:r>
        </a:p>
      </dsp:txBody>
      <dsp:txXfrm>
        <a:off x="1949664" y="764788"/>
        <a:ext cx="836200" cy="566907"/>
      </dsp:txXfrm>
    </dsp:sp>
    <dsp:sp modelId="{849E87F9-77C2-E148-A125-B75B32BAE82F}">
      <dsp:nvSpPr>
        <dsp:cNvPr id="0" name=""/>
        <dsp:cNvSpPr/>
      </dsp:nvSpPr>
      <dsp:spPr bwMode="white">
        <a:xfrm>
          <a:off x="2816539" y="794033"/>
          <a:ext cx="652791" cy="5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266700">
            <a:lnSpc>
              <a:spcPct val="100000"/>
            </a:lnSpc>
            <a:spcBef>
              <a:spcPct val="0"/>
            </a:spcBef>
            <a:spcAft>
              <a:spcPct val="15000"/>
            </a:spcAft>
            <a:buChar char="•"/>
          </a:pPr>
          <a:r>
            <a:rPr lang="en-IN" sz="600" kern="1200" dirty="0"/>
            <a:t>21-04-2023</a:t>
          </a:r>
        </a:p>
      </dsp:txBody>
      <dsp:txXfrm>
        <a:off x="2816539" y="794033"/>
        <a:ext cx="652791" cy="507783"/>
      </dsp:txXfrm>
    </dsp:sp>
    <dsp:sp modelId="{582A57C3-E208-4C4D-8464-8F41E2B621E9}">
      <dsp:nvSpPr>
        <dsp:cNvPr id="0" name=""/>
        <dsp:cNvSpPr/>
      </dsp:nvSpPr>
      <dsp:spPr>
        <a:xfrm rot="5400000">
          <a:off x="2804412" y="2030885"/>
          <a:ext cx="533172" cy="60699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4400A-F79C-8A4B-829B-0D720ED8FB8C}">
      <dsp:nvSpPr>
        <dsp:cNvPr id="0" name=""/>
        <dsp:cNvSpPr/>
      </dsp:nvSpPr>
      <dsp:spPr bwMode="white">
        <a:xfrm>
          <a:off x="2663154" y="1439852"/>
          <a:ext cx="897548" cy="62825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Design [Front End, Back End]</a:t>
          </a:r>
        </a:p>
      </dsp:txBody>
      <dsp:txXfrm>
        <a:off x="2693828" y="1470526"/>
        <a:ext cx="836200" cy="566907"/>
      </dsp:txXfrm>
    </dsp:sp>
    <dsp:sp modelId="{383D977E-49FE-154D-8370-6E0B15881094}">
      <dsp:nvSpPr>
        <dsp:cNvPr id="0" name=""/>
        <dsp:cNvSpPr/>
      </dsp:nvSpPr>
      <dsp:spPr bwMode="white">
        <a:xfrm>
          <a:off x="3560703" y="1499770"/>
          <a:ext cx="652791" cy="5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266700">
            <a:lnSpc>
              <a:spcPct val="90000"/>
            </a:lnSpc>
            <a:spcBef>
              <a:spcPct val="0"/>
            </a:spcBef>
            <a:spcAft>
              <a:spcPct val="15000"/>
            </a:spcAft>
            <a:buChar char="•"/>
          </a:pPr>
          <a:r>
            <a:rPr lang="en-US" sz="600" kern="1200" dirty="0">
              <a:solidFill>
                <a:schemeClr val="tx1"/>
              </a:solidFill>
            </a:rPr>
            <a:t>&lt; 25-05-2023</a:t>
          </a:r>
        </a:p>
      </dsp:txBody>
      <dsp:txXfrm>
        <a:off x="3560703" y="1499770"/>
        <a:ext cx="652791" cy="507783"/>
      </dsp:txXfrm>
    </dsp:sp>
    <dsp:sp modelId="{97925E51-E8AA-DC48-BFEB-51206266AB1D}">
      <dsp:nvSpPr>
        <dsp:cNvPr id="0" name=""/>
        <dsp:cNvSpPr/>
      </dsp:nvSpPr>
      <dsp:spPr>
        <a:xfrm rot="5400000">
          <a:off x="3548575" y="2736622"/>
          <a:ext cx="533172" cy="60699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80E448-C06F-8440-B08E-C700B7FCCC29}">
      <dsp:nvSpPr>
        <dsp:cNvPr id="0" name=""/>
        <dsp:cNvSpPr/>
      </dsp:nvSpPr>
      <dsp:spPr bwMode="white">
        <a:xfrm>
          <a:off x="3407317" y="2145590"/>
          <a:ext cx="897548" cy="62825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Implementation</a:t>
          </a:r>
        </a:p>
      </dsp:txBody>
      <dsp:txXfrm>
        <a:off x="3437991" y="2176264"/>
        <a:ext cx="836200" cy="566907"/>
      </dsp:txXfrm>
    </dsp:sp>
    <dsp:sp modelId="{7F2F534D-82F4-5443-8CF7-5BBA47CF0517}">
      <dsp:nvSpPr>
        <dsp:cNvPr id="0" name=""/>
        <dsp:cNvSpPr/>
      </dsp:nvSpPr>
      <dsp:spPr bwMode="white">
        <a:xfrm>
          <a:off x="4304866" y="2205508"/>
          <a:ext cx="652791" cy="5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266700">
            <a:lnSpc>
              <a:spcPct val="90000"/>
            </a:lnSpc>
            <a:spcBef>
              <a:spcPct val="0"/>
            </a:spcBef>
            <a:spcAft>
              <a:spcPct val="15000"/>
            </a:spcAft>
            <a:buChar char="•"/>
          </a:pPr>
          <a:r>
            <a:rPr lang="en-US" sz="600" kern="1200" dirty="0">
              <a:solidFill>
                <a:schemeClr val="tx1"/>
              </a:solidFill>
            </a:rPr>
            <a:t>&lt; 31-05-2023</a:t>
          </a:r>
        </a:p>
      </dsp:txBody>
      <dsp:txXfrm>
        <a:off x="4304866" y="2205508"/>
        <a:ext cx="652791" cy="507783"/>
      </dsp:txXfrm>
    </dsp:sp>
    <dsp:sp modelId="{7EA63742-38C6-7343-AA79-52C3D9CCAB0D}">
      <dsp:nvSpPr>
        <dsp:cNvPr id="0" name=""/>
        <dsp:cNvSpPr/>
      </dsp:nvSpPr>
      <dsp:spPr>
        <a:xfrm rot="5400000">
          <a:off x="4292739" y="3442360"/>
          <a:ext cx="533172" cy="60699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42E532-D17B-8549-B299-BABD4A6DF310}">
      <dsp:nvSpPr>
        <dsp:cNvPr id="0" name=""/>
        <dsp:cNvSpPr/>
      </dsp:nvSpPr>
      <dsp:spPr bwMode="white">
        <a:xfrm>
          <a:off x="4151481" y="2851328"/>
          <a:ext cx="897548" cy="62825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Testing</a:t>
          </a:r>
        </a:p>
      </dsp:txBody>
      <dsp:txXfrm>
        <a:off x="4182155" y="2882002"/>
        <a:ext cx="836200" cy="566907"/>
      </dsp:txXfrm>
    </dsp:sp>
    <dsp:sp modelId="{4D72B732-04CC-5F4B-8E9C-09245727D3B9}">
      <dsp:nvSpPr>
        <dsp:cNvPr id="0" name=""/>
        <dsp:cNvSpPr/>
      </dsp:nvSpPr>
      <dsp:spPr bwMode="white">
        <a:xfrm>
          <a:off x="5049029" y="2911246"/>
          <a:ext cx="652791" cy="5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266700">
            <a:lnSpc>
              <a:spcPct val="90000"/>
            </a:lnSpc>
            <a:spcBef>
              <a:spcPct val="0"/>
            </a:spcBef>
            <a:spcAft>
              <a:spcPct val="15000"/>
            </a:spcAft>
            <a:buChar char="•"/>
          </a:pPr>
          <a:r>
            <a:rPr lang="en-US" sz="600" kern="1200" dirty="0">
              <a:solidFill>
                <a:schemeClr val="tx1"/>
              </a:solidFill>
            </a:rPr>
            <a:t>&lt;1-06-2023</a:t>
          </a:r>
        </a:p>
      </dsp:txBody>
      <dsp:txXfrm>
        <a:off x="5049029" y="2911246"/>
        <a:ext cx="652791" cy="507783"/>
      </dsp:txXfrm>
    </dsp:sp>
    <dsp:sp modelId="{9CCCECD5-8ED0-AC43-9710-1DD092099D67}">
      <dsp:nvSpPr>
        <dsp:cNvPr id="0" name=""/>
        <dsp:cNvSpPr/>
      </dsp:nvSpPr>
      <dsp:spPr bwMode="white">
        <a:xfrm>
          <a:off x="4895644" y="3557066"/>
          <a:ext cx="897548" cy="62825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Document Submission</a:t>
          </a:r>
        </a:p>
      </dsp:txBody>
      <dsp:txXfrm>
        <a:off x="4926318" y="3587740"/>
        <a:ext cx="836200" cy="566907"/>
      </dsp:txXfrm>
    </dsp:sp>
    <dsp:sp modelId="{D3853491-2B6C-1449-B71D-8247E1F629BF}">
      <dsp:nvSpPr>
        <dsp:cNvPr id="0" name=""/>
        <dsp:cNvSpPr/>
      </dsp:nvSpPr>
      <dsp:spPr bwMode="white">
        <a:xfrm>
          <a:off x="5729947" y="3629684"/>
          <a:ext cx="1769881" cy="5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solidFill>
                <a:schemeClr val="tx1"/>
              </a:solidFill>
            </a:rPr>
            <a:t>15-06-2023</a:t>
          </a:r>
        </a:p>
      </dsp:txBody>
      <dsp:txXfrm>
        <a:off x="5729947" y="3629684"/>
        <a:ext cx="1769881" cy="50778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1">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77739982"/>
      </p:ext>
    </p:extLst>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15"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0"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120" name="Title Text"/>
          <p:cNvSpPr txBox="1">
            <a:spLocks noGrp="1"/>
          </p:cNvSpPr>
          <p:nvPr>
            <p:ph type="title" hasCustomPrompt="1"/>
          </p:nvPr>
        </p:nvSpPr>
        <p:spPr>
          <a:prstGeom prst="rect">
            <a:avLst/>
          </a:prstGeom>
        </p:spPr>
        <p:txBody>
          <a:body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120" name="Title Text"/>
          <p:cNvSpPr txBox="1">
            <a:spLocks noGrp="1"/>
          </p:cNvSpPr>
          <p:nvPr>
            <p:ph type="title" hasCustomPrompt="1"/>
          </p:nvPr>
        </p:nvSpPr>
        <p:spPr>
          <a:prstGeom prst="rect">
            <a:avLst/>
          </a:prstGeom>
        </p:spPr>
        <p:txBody>
          <a:bodyPr/>
          <a:lstStyle/>
          <a:p>
            <a:r>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3"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24"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25"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26"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27"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35"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36"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37"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38"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39"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47"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48"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49"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50"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51"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59"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60"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61"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62"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63"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71"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72"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73"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74"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75"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83"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84"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85"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86"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87"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95"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96"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97"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98"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99"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07"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108"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109"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110"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111"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sp>
        <p:nvSpPr>
          <p:cNvPr id="3"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pic>
        <p:nvPicPr>
          <p:cNvPr id="4" name="image.png" descr="image.png"/>
          <p:cNvPicPr>
            <a:picLocks noChangeAspect="1"/>
          </p:cNvPicPr>
          <p:nvPr/>
        </p:nvPicPr>
        <p:blipFill>
          <a:blip r:embed="rId12"/>
          <a:stretch>
            <a:fillRect/>
          </a:stretch>
        </p:blipFill>
        <p:spPr>
          <a:xfrm>
            <a:off x="0" y="38100"/>
            <a:ext cx="1104900" cy="1104900"/>
          </a:xfrm>
          <a:prstGeom prst="rect">
            <a:avLst/>
          </a:prstGeom>
          <a:ln w="12700">
            <a:miter lim="400000"/>
          </a:ln>
        </p:spPr>
      </p:pic>
      <p:sp>
        <p:nvSpPr>
          <p:cNvPr id="5" name="Slide Number"/>
          <p:cNvSpPr txBox="1">
            <a:spLocks noGrp="1"/>
          </p:cNvSpPr>
          <p:nvPr>
            <p:ph type="sldNum" sz="quarter" idx="2"/>
          </p:nvPr>
        </p:nvSpPr>
        <p:spPr>
          <a:xfrm>
            <a:off x="8308692" y="381000"/>
            <a:ext cx="301909" cy="288824"/>
          </a:xfrm>
          <a:prstGeom prst="rect">
            <a:avLst/>
          </a:prstGeom>
          <a:ln w="12700">
            <a:miter lim="400000"/>
          </a:ln>
        </p:spPr>
        <p:txBody>
          <a:bodyPr wrap="none" lIns="45719" rIns="45719">
            <a:spAutoFit/>
          </a:bodyPr>
          <a:lstStyle>
            <a:lvl1pPr algn="r">
              <a:defRPr>
                <a:latin typeface="+mn-lt"/>
                <a:ea typeface="+mn-ea"/>
                <a:cs typeface="+mn-cs"/>
                <a:sym typeface="Arial"/>
              </a:defRPr>
            </a:lvl1pPr>
          </a:lstStyle>
          <a:p>
            <a:fld id="{86CB4B4D-7CA3-9044-876B-883B54F8677D}" type="slidenum">
              <a:t>‹#›</a:t>
            </a:fld>
            <a:endParaRPr/>
          </a:p>
        </p:txBody>
      </p:sp>
      <p:sp>
        <p:nvSpPr>
          <p:cNvPr id="6"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7" name="Body Level One…"/>
          <p:cNvSpPr txBox="1">
            <a:spLocks noGrp="1"/>
          </p:cNvSpPr>
          <p:nvPr>
            <p:ph type="body" idx="1"/>
          </p:nvPr>
        </p:nvSpPr>
        <p:spPr>
          <a:xfrm>
            <a:off x="457200" y="1600200"/>
            <a:ext cx="8229600" cy="452596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hf hdr="0" dt="0"/>
  <p:txStyles>
    <p:title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1pPr>
      <a:lvl2pPr marL="661307" marR="0" indent="-204107"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2pPr>
      <a:lvl3pPr marL="1200150" marR="0" indent="-28575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3pPr>
      <a:lvl4pPr marL="1600200" marR="0" indent="-2286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4pPr>
      <a:lvl5pPr marL="20828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5pPr>
      <a:lvl6pPr marL="25400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6pPr>
      <a:lvl7pPr marL="29972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7pPr>
      <a:lvl8pPr marL="34544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8pPr>
      <a:lvl9pPr marL="39116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panose="020B0604020202020204"/>
              </a:defRPr>
            </a:pPr>
            <a:endParaRPr/>
          </a:p>
        </p:txBody>
      </p:sp>
      <p:sp>
        <p:nvSpPr>
          <p:cNvPr id="3" name="Text"/>
          <p:cNvSpPr txBox="1"/>
          <p:nvPr/>
        </p:nvSpPr>
        <p:spPr>
          <a:xfrm>
            <a:off x="1264919" y="304800"/>
            <a:ext cx="6918961" cy="350662"/>
          </a:xfrm>
          <a:prstGeom prst="rect">
            <a:avLst/>
          </a:prstGeom>
          <a:ln w="12700">
            <a:miter lim="400000"/>
          </a:ln>
        </p:spPr>
        <p:txBody>
          <a:bodyPr lIns="45719" rIns="45719">
            <a:spAutoFit/>
          </a:bodyPr>
          <a:lstStyle>
            <a:lvl1pPr>
              <a:defRPr sz="1800" b="1">
                <a:latin typeface="+mn-lt"/>
                <a:ea typeface="+mn-ea"/>
                <a:cs typeface="+mn-cs"/>
                <a:sym typeface="Arial" panose="020B0604020202020204"/>
              </a:defRPr>
            </a:lvl1pPr>
          </a:lstStyle>
          <a:p>
            <a:r>
              <a:t>                       </a:t>
            </a:r>
          </a:p>
        </p:txBody>
      </p:sp>
      <p:pic>
        <p:nvPicPr>
          <p:cNvPr id="4" name="image.png" descr="image.png"/>
          <p:cNvPicPr>
            <a:picLocks noChangeAspect="1"/>
          </p:cNvPicPr>
          <p:nvPr/>
        </p:nvPicPr>
        <p:blipFill>
          <a:blip r:embed="rId3"/>
          <a:stretch>
            <a:fillRect/>
          </a:stretch>
        </p:blipFill>
        <p:spPr>
          <a:xfrm>
            <a:off x="0" y="38100"/>
            <a:ext cx="1104900" cy="1104900"/>
          </a:xfrm>
          <a:prstGeom prst="rect">
            <a:avLst/>
          </a:prstGeom>
          <a:ln w="12700">
            <a:miter lim="400000"/>
            <a:headEnd/>
            <a:tailEnd/>
          </a:ln>
        </p:spPr>
      </p:pic>
      <p:sp>
        <p:nvSpPr>
          <p:cNvPr id="5" name="Slide Number"/>
          <p:cNvSpPr txBox="1">
            <a:spLocks noGrp="1"/>
          </p:cNvSpPr>
          <p:nvPr>
            <p:ph type="sldNum" sz="quarter" idx="2"/>
          </p:nvPr>
        </p:nvSpPr>
        <p:spPr>
          <a:xfrm>
            <a:off x="8308692" y="381000"/>
            <a:ext cx="301909" cy="288824"/>
          </a:xfrm>
          <a:prstGeom prst="rect">
            <a:avLst/>
          </a:prstGeom>
          <a:ln w="12700">
            <a:miter lim="400000"/>
          </a:ln>
        </p:spPr>
        <p:txBody>
          <a:bodyPr wrap="none" lIns="45719" rIns="45719">
            <a:spAutoFit/>
          </a:bodyPr>
          <a:lstStyle>
            <a:lvl1pPr algn="r">
              <a:defRPr>
                <a:latin typeface="+mn-lt"/>
                <a:ea typeface="+mn-ea"/>
                <a:cs typeface="+mn-cs"/>
                <a:sym typeface="Arial" panose="020B0604020202020204"/>
              </a:defRPr>
            </a:lvl1pPr>
          </a:lstStyle>
          <a:p>
            <a:fld id="{86CB4B4D-7CA3-9044-876B-883B54F8677D}" type="slidenum">
              <a:rPr/>
              <a:t>‹#›</a:t>
            </a:fld>
            <a:endParaRPr/>
          </a:p>
        </p:txBody>
      </p:sp>
      <p:sp>
        <p:nvSpPr>
          <p:cNvPr id="6" name="Title Text"/>
          <p:cNvSpPr txBox="1">
            <a:spLocks noGrp="1"/>
          </p:cNvSpPr>
          <p:nvPr>
            <p:ph type="title"/>
          </p:nvPr>
        </p:nvSpPr>
        <p:spPr>
          <a:xfrm>
            <a:off x="457200" y="92074"/>
            <a:ext cx="8229600" cy="1508126"/>
          </a:xfrm>
          <a:prstGeom prst="rect">
            <a:avLst/>
          </a:prstGeom>
          <a:ln w="12700">
            <a:miter lim="400000"/>
          </a:ln>
        </p:spPr>
        <p:txBody>
          <a:bodyPr lIns="45719" rIns="45719" anchor="ctr"/>
          <a:lstStyle/>
          <a:p>
            <a:r>
              <a:t>Title Text</a:t>
            </a:r>
          </a:p>
        </p:txBody>
      </p:sp>
      <p:sp>
        <p:nvSpPr>
          <p:cNvPr id="7" name="Body Level One…"/>
          <p:cNvSpPr txBox="1">
            <a:spLocks noGrp="1"/>
          </p:cNvSpPr>
          <p:nvPr>
            <p:ph type="body" idx="1"/>
          </p:nvPr>
        </p:nvSpPr>
        <p:spPr>
          <a:xfrm>
            <a:off x="457200" y="1600200"/>
            <a:ext cx="8229600" cy="4525963"/>
          </a:xfrm>
          <a:prstGeom prst="rect">
            <a:avLst/>
          </a:prstGeom>
          <a:solidFill>
            <a:srgbClr val="FFFFFF"/>
          </a:solidFill>
          <a:ln w="12700">
            <a:miter lim="400000"/>
          </a:ln>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60" r:id="rId1"/>
  </p:sldLayoutIdLst>
  <p:transition spd="med"/>
  <p:hf hdr="0" dt="0"/>
  <p:txStyles>
    <p:titleStyle>
      <a:lvl1pPr marL="0" marR="0" indent="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1pPr>
      <a:lvl2pPr marL="0" marR="0" indent="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2pPr>
      <a:lvl3pPr marL="0" marR="0" indent="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3pPr>
      <a:lvl4pPr marL="0" marR="0" indent="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4pPr>
      <a:lvl5pPr marL="0" marR="0" indent="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5pPr>
      <a:lvl6pPr marL="0" marR="0" indent="45720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6pPr>
      <a:lvl7pPr marL="0" marR="0" indent="91440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7pPr>
      <a:lvl8pPr marL="0" marR="0" indent="137160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8pPr>
      <a:lvl9pPr marL="0" marR="0" indent="182880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9pPr>
    </p:titleStyle>
    <p:bodyStyle>
      <a:lvl1pPr marL="342900" marR="0" indent="-342900" algn="l" defTabSz="914400" rtl="0" latinLnBrk="0">
        <a:lnSpc>
          <a:spcPct val="100000"/>
        </a:lnSpc>
        <a:spcBef>
          <a:spcPts val="400"/>
        </a:spcBef>
        <a:spcAft>
          <a:spcPts val="0"/>
        </a:spcAft>
        <a:buClrTx/>
        <a:buSzPct val="100000"/>
        <a:buFontTx/>
        <a:buChar char="»"/>
        <a:defRPr sz="2000" b="0" i="0" u="none" strike="noStrike" cap="none" spc="0" baseline="0">
          <a:solidFill>
            <a:srgbClr val="000000"/>
          </a:solidFill>
          <a:uFillTx/>
          <a:latin typeface="+mn-lt"/>
          <a:ea typeface="+mn-ea"/>
          <a:cs typeface="+mn-cs"/>
          <a:sym typeface="Arial" panose="020B0604020202020204"/>
        </a:defRPr>
      </a:lvl1pPr>
      <a:lvl2pPr marL="661035" marR="0" indent="-203835" algn="l" defTabSz="914400" rtl="0" latinLnBrk="0">
        <a:lnSpc>
          <a:spcPct val="100000"/>
        </a:lnSpc>
        <a:spcBef>
          <a:spcPts val="400"/>
        </a:spcBef>
        <a:spcAft>
          <a:spcPts val="0"/>
        </a:spcAft>
        <a:buClrTx/>
        <a:buSzPct val="100000"/>
        <a:buFontTx/>
        <a:buChar char="–"/>
        <a:defRPr sz="2000" b="0" i="0" u="none" strike="noStrike" cap="none" spc="0" baseline="0">
          <a:solidFill>
            <a:srgbClr val="000000"/>
          </a:solidFill>
          <a:uFillTx/>
          <a:latin typeface="+mn-lt"/>
          <a:ea typeface="+mn-ea"/>
          <a:cs typeface="+mn-cs"/>
          <a:sym typeface="Arial" panose="020B0604020202020204"/>
        </a:defRPr>
      </a:lvl2pPr>
      <a:lvl3pPr marL="1200150" marR="0" indent="-285750" algn="l" defTabSz="914400" rtl="0" latinLnBrk="0">
        <a:lnSpc>
          <a:spcPct val="100000"/>
        </a:lnSpc>
        <a:spcBef>
          <a:spcPts val="400"/>
        </a:spcBef>
        <a:spcAft>
          <a:spcPts val="0"/>
        </a:spcAft>
        <a:buClrTx/>
        <a:buSzPct val="100000"/>
        <a:buFontTx/>
        <a:buChar char="•"/>
        <a:defRPr sz="2000" b="0" i="0" u="none" strike="noStrike" cap="none" spc="0" baseline="0">
          <a:solidFill>
            <a:srgbClr val="000000"/>
          </a:solidFill>
          <a:uFillTx/>
          <a:latin typeface="+mn-lt"/>
          <a:ea typeface="+mn-ea"/>
          <a:cs typeface="+mn-cs"/>
          <a:sym typeface="Arial" panose="020B0604020202020204"/>
        </a:defRPr>
      </a:lvl3pPr>
      <a:lvl4pPr marL="1600200" marR="0" indent="-228600" algn="l" defTabSz="914400" rtl="0" latinLnBrk="0">
        <a:lnSpc>
          <a:spcPct val="100000"/>
        </a:lnSpc>
        <a:spcBef>
          <a:spcPts val="400"/>
        </a:spcBef>
        <a:spcAft>
          <a:spcPts val="0"/>
        </a:spcAft>
        <a:buClrTx/>
        <a:buSzPct val="100000"/>
        <a:buFontTx/>
        <a:buChar char="–"/>
        <a:defRPr sz="2000" b="0" i="0" u="none" strike="noStrike" cap="none" spc="0" baseline="0">
          <a:solidFill>
            <a:srgbClr val="000000"/>
          </a:solidFill>
          <a:uFillTx/>
          <a:latin typeface="+mn-lt"/>
          <a:ea typeface="+mn-ea"/>
          <a:cs typeface="+mn-cs"/>
          <a:sym typeface="Arial" panose="020B0604020202020204"/>
        </a:defRPr>
      </a:lvl4pPr>
      <a:lvl5pPr marL="2082800" marR="0" indent="-254000" algn="l" defTabSz="914400" rtl="0" latinLnBrk="0">
        <a:lnSpc>
          <a:spcPct val="100000"/>
        </a:lnSpc>
        <a:spcBef>
          <a:spcPts val="400"/>
        </a:spcBef>
        <a:spcAft>
          <a:spcPts val="0"/>
        </a:spcAft>
        <a:buClrTx/>
        <a:buSzPct val="100000"/>
        <a:buFontTx/>
        <a:buChar char="»"/>
        <a:defRPr sz="2000" b="0" i="0" u="none" strike="noStrike" cap="none" spc="0" baseline="0">
          <a:solidFill>
            <a:srgbClr val="000000"/>
          </a:solidFill>
          <a:uFillTx/>
          <a:latin typeface="+mn-lt"/>
          <a:ea typeface="+mn-ea"/>
          <a:cs typeface="+mn-cs"/>
          <a:sym typeface="Arial" panose="020B0604020202020204"/>
        </a:defRPr>
      </a:lvl5pPr>
      <a:lvl6pPr marL="2540000" marR="0" indent="-254000" algn="l" defTabSz="914400" rtl="0" latinLnBrk="0">
        <a:lnSpc>
          <a:spcPct val="100000"/>
        </a:lnSpc>
        <a:spcBef>
          <a:spcPts val="400"/>
        </a:spcBef>
        <a:spcAft>
          <a:spcPts val="0"/>
        </a:spcAft>
        <a:buClrTx/>
        <a:buSzPct val="100000"/>
        <a:buFontTx/>
        <a:defRPr sz="2000" b="0" i="0" u="none" strike="noStrike" cap="none" spc="0" baseline="0">
          <a:solidFill>
            <a:srgbClr val="000000"/>
          </a:solidFill>
          <a:uFillTx/>
          <a:latin typeface="+mn-lt"/>
          <a:ea typeface="+mn-ea"/>
          <a:cs typeface="+mn-cs"/>
          <a:sym typeface="Arial" panose="020B0604020202020204"/>
        </a:defRPr>
      </a:lvl6pPr>
      <a:lvl7pPr marL="2997200" marR="0" indent="-254000" algn="l" defTabSz="914400" rtl="0" latinLnBrk="0">
        <a:lnSpc>
          <a:spcPct val="100000"/>
        </a:lnSpc>
        <a:spcBef>
          <a:spcPts val="400"/>
        </a:spcBef>
        <a:spcAft>
          <a:spcPts val="0"/>
        </a:spcAft>
        <a:buClrTx/>
        <a:buSzPct val="100000"/>
        <a:buFontTx/>
        <a:defRPr sz="2000" b="0" i="0" u="none" strike="noStrike" cap="none" spc="0" baseline="0">
          <a:solidFill>
            <a:srgbClr val="000000"/>
          </a:solidFill>
          <a:uFillTx/>
          <a:latin typeface="+mn-lt"/>
          <a:ea typeface="+mn-ea"/>
          <a:cs typeface="+mn-cs"/>
          <a:sym typeface="Arial" panose="020B0604020202020204"/>
        </a:defRPr>
      </a:lvl7pPr>
      <a:lvl8pPr marL="3454400" marR="0" indent="-254000" algn="l" defTabSz="914400" rtl="0" latinLnBrk="0">
        <a:lnSpc>
          <a:spcPct val="100000"/>
        </a:lnSpc>
        <a:spcBef>
          <a:spcPts val="400"/>
        </a:spcBef>
        <a:spcAft>
          <a:spcPts val="0"/>
        </a:spcAft>
        <a:buClrTx/>
        <a:buSzPct val="100000"/>
        <a:buFontTx/>
        <a:defRPr sz="2000" b="0" i="0" u="none" strike="noStrike" cap="none" spc="0" baseline="0">
          <a:solidFill>
            <a:srgbClr val="000000"/>
          </a:solidFill>
          <a:uFillTx/>
          <a:latin typeface="+mn-lt"/>
          <a:ea typeface="+mn-ea"/>
          <a:cs typeface="+mn-cs"/>
          <a:sym typeface="Arial" panose="020B0604020202020204"/>
        </a:defRPr>
      </a:lvl8pPr>
      <a:lvl9pPr marL="3911600" marR="0" indent="-254000" algn="l" defTabSz="914400" rtl="0" latinLnBrk="0">
        <a:lnSpc>
          <a:spcPct val="100000"/>
        </a:lnSpc>
        <a:spcBef>
          <a:spcPts val="400"/>
        </a:spcBef>
        <a:spcAft>
          <a:spcPts val="0"/>
        </a:spcAft>
        <a:buClrTx/>
        <a:buSzPct val="100000"/>
        <a:buFontTx/>
        <a:defRPr sz="2000" b="0" i="0" u="none" strike="noStrike" cap="none" spc="0" baseline="0">
          <a:solidFill>
            <a:srgbClr val="000000"/>
          </a:solidFill>
          <a:uFillTx/>
          <a:latin typeface="+mn-lt"/>
          <a:ea typeface="+mn-ea"/>
          <a:cs typeface="+mn-cs"/>
          <a:sym typeface="Arial" panose="020B0604020202020204"/>
        </a:defRPr>
      </a:lvl9pPr>
    </p:bodyStyle>
    <p:otherStyle>
      <a:lvl1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1pPr>
      <a:lvl2pPr marL="0" marR="0" indent="4572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2pPr>
      <a:lvl3pPr marL="0" marR="0" indent="9144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3pPr>
      <a:lvl4pPr marL="0" marR="0" indent="13716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4pPr>
      <a:lvl5pPr marL="0" marR="0" indent="18288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5pPr>
      <a:lvl6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6pPr>
      <a:lvl7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7pPr>
      <a:lvl8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8pPr>
      <a:lvl9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panose="020B0604020202020204"/>
              </a:defRPr>
            </a:pPr>
            <a:endParaRPr sz="1400"/>
          </a:p>
        </p:txBody>
      </p:sp>
      <p:sp>
        <p:nvSpPr>
          <p:cNvPr id="3" name="Text"/>
          <p:cNvSpPr txBox="1"/>
          <p:nvPr/>
        </p:nvSpPr>
        <p:spPr>
          <a:xfrm>
            <a:off x="1264919" y="304800"/>
            <a:ext cx="6918961" cy="350662"/>
          </a:xfrm>
          <a:prstGeom prst="rect">
            <a:avLst/>
          </a:prstGeom>
          <a:ln w="12700">
            <a:miter lim="400000"/>
          </a:ln>
        </p:spPr>
        <p:txBody>
          <a:bodyPr lIns="45719" rIns="45719">
            <a:spAutoFit/>
          </a:bodyPr>
          <a:lstStyle>
            <a:lvl1pPr>
              <a:defRPr sz="1800" b="1">
                <a:latin typeface="+mn-lt"/>
                <a:ea typeface="+mn-ea"/>
                <a:cs typeface="+mn-cs"/>
                <a:sym typeface="Arial" panose="020B0604020202020204"/>
              </a:defRPr>
            </a:lvl1pPr>
          </a:lstStyle>
          <a:p>
            <a:r>
              <a:t>                       </a:t>
            </a:r>
          </a:p>
        </p:txBody>
      </p:sp>
      <p:pic>
        <p:nvPicPr>
          <p:cNvPr id="4" name="image.png" descr="image.png"/>
          <p:cNvPicPr>
            <a:picLocks noChangeAspect="1"/>
          </p:cNvPicPr>
          <p:nvPr/>
        </p:nvPicPr>
        <p:blipFill>
          <a:blip r:embed="rId3"/>
          <a:stretch>
            <a:fillRect/>
          </a:stretch>
        </p:blipFill>
        <p:spPr>
          <a:xfrm>
            <a:off x="0" y="38100"/>
            <a:ext cx="1104900" cy="1104900"/>
          </a:xfrm>
          <a:prstGeom prst="rect">
            <a:avLst/>
          </a:prstGeom>
          <a:ln w="12700">
            <a:miter lim="400000"/>
            <a:headEnd/>
            <a:tailEnd/>
          </a:ln>
        </p:spPr>
      </p:pic>
      <p:sp>
        <p:nvSpPr>
          <p:cNvPr id="5" name="Slide Number"/>
          <p:cNvSpPr txBox="1">
            <a:spLocks noGrp="1"/>
          </p:cNvSpPr>
          <p:nvPr>
            <p:ph type="sldNum" sz="quarter" idx="2"/>
          </p:nvPr>
        </p:nvSpPr>
        <p:spPr>
          <a:xfrm>
            <a:off x="8308692" y="381000"/>
            <a:ext cx="301909" cy="288824"/>
          </a:xfrm>
          <a:prstGeom prst="rect">
            <a:avLst/>
          </a:prstGeom>
          <a:ln w="12700">
            <a:miter lim="400000"/>
          </a:ln>
        </p:spPr>
        <p:txBody>
          <a:bodyPr wrap="none" lIns="45719" rIns="45719">
            <a:spAutoFit/>
          </a:bodyPr>
          <a:lstStyle>
            <a:lvl1pPr algn="r">
              <a:defRPr>
                <a:latin typeface="+mn-lt"/>
                <a:ea typeface="+mn-ea"/>
                <a:cs typeface="+mn-cs"/>
                <a:sym typeface="Arial" panose="020B0604020202020204"/>
              </a:defRPr>
            </a:lvl1pPr>
          </a:lstStyle>
          <a:p>
            <a:fld id="{86CB4B4D-7CA3-9044-876B-883B54F8677D}" type="slidenum">
              <a:rPr/>
              <a:t>‹#›</a:t>
            </a:fld>
            <a:endParaRPr/>
          </a:p>
        </p:txBody>
      </p:sp>
      <p:sp>
        <p:nvSpPr>
          <p:cNvPr id="6" name="Title Text"/>
          <p:cNvSpPr txBox="1">
            <a:spLocks noGrp="1"/>
          </p:cNvSpPr>
          <p:nvPr>
            <p:ph type="title"/>
          </p:nvPr>
        </p:nvSpPr>
        <p:spPr>
          <a:xfrm>
            <a:off x="457200" y="92074"/>
            <a:ext cx="8229600" cy="1508126"/>
          </a:xfrm>
          <a:prstGeom prst="rect">
            <a:avLst/>
          </a:prstGeom>
          <a:ln w="12700">
            <a:miter lim="400000"/>
          </a:ln>
        </p:spPr>
        <p:txBody>
          <a:bodyPr lIns="45719" rIns="45719" anchor="ctr"/>
          <a:lstStyle/>
          <a:p>
            <a:r>
              <a:t>Title Text</a:t>
            </a:r>
          </a:p>
        </p:txBody>
      </p:sp>
      <p:sp>
        <p:nvSpPr>
          <p:cNvPr id="7" name="Body Level One…"/>
          <p:cNvSpPr txBox="1">
            <a:spLocks noGrp="1"/>
          </p:cNvSpPr>
          <p:nvPr>
            <p:ph type="body" idx="1"/>
          </p:nvPr>
        </p:nvSpPr>
        <p:spPr>
          <a:xfrm>
            <a:off x="457200" y="1600200"/>
            <a:ext cx="8229600" cy="4525963"/>
          </a:xfrm>
          <a:prstGeom prst="rect">
            <a:avLst/>
          </a:prstGeom>
          <a:solidFill>
            <a:srgbClr val="FFFFFF"/>
          </a:solidFill>
          <a:ln w="12700">
            <a:miter lim="400000"/>
          </a:ln>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69" r:id="rId1"/>
  </p:sldLayoutIdLst>
  <p:transition spd="med"/>
  <p:hf hdr="0" dt="0"/>
  <p:txStyles>
    <p:titleStyle>
      <a:lvl1pPr marL="0" marR="0" indent="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1pPr>
      <a:lvl2pPr marL="0" marR="0" indent="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2pPr>
      <a:lvl3pPr marL="0" marR="0" indent="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3pPr>
      <a:lvl4pPr marL="0" marR="0" indent="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4pPr>
      <a:lvl5pPr marL="0" marR="0" indent="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5pPr>
      <a:lvl6pPr marL="0" marR="0" indent="45720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6pPr>
      <a:lvl7pPr marL="0" marR="0" indent="91440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7pPr>
      <a:lvl8pPr marL="0" marR="0" indent="137160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8pPr>
      <a:lvl9pPr marL="0" marR="0" indent="1828800" algn="ctr" defTabSz="914400" rtl="0" latinLnBrk="0">
        <a:lnSpc>
          <a:spcPct val="100000"/>
        </a:lnSpc>
        <a:spcBef>
          <a:spcPts val="0"/>
        </a:spcBef>
        <a:spcAft>
          <a:spcPts val="0"/>
        </a:spcAft>
        <a:buClrTx/>
        <a:buSzTx/>
        <a:buFontTx/>
        <a:buNone/>
        <a:defRPr sz="2800" b="0" i="0" u="none" strike="noStrike" cap="none" spc="0" baseline="0">
          <a:solidFill>
            <a:srgbClr val="000000"/>
          </a:solidFill>
          <a:uFillTx/>
          <a:latin typeface="+mn-lt"/>
          <a:ea typeface="+mn-ea"/>
          <a:cs typeface="+mn-cs"/>
          <a:sym typeface="Arial" panose="020B0604020202020204"/>
        </a:defRPr>
      </a:lvl9pPr>
    </p:titleStyle>
    <p:bodyStyle>
      <a:lvl1pPr marL="342900" marR="0" indent="-342900" algn="l" defTabSz="914400" rtl="0" latinLnBrk="0">
        <a:lnSpc>
          <a:spcPct val="100000"/>
        </a:lnSpc>
        <a:spcBef>
          <a:spcPts val="400"/>
        </a:spcBef>
        <a:spcAft>
          <a:spcPts val="0"/>
        </a:spcAft>
        <a:buClrTx/>
        <a:buSzPct val="100000"/>
        <a:buFontTx/>
        <a:buChar char="»"/>
        <a:defRPr sz="2000" b="0" i="0" u="none" strike="noStrike" cap="none" spc="0" baseline="0">
          <a:solidFill>
            <a:srgbClr val="000000"/>
          </a:solidFill>
          <a:uFillTx/>
          <a:latin typeface="+mn-lt"/>
          <a:ea typeface="+mn-ea"/>
          <a:cs typeface="+mn-cs"/>
          <a:sym typeface="Arial" panose="020B0604020202020204"/>
        </a:defRPr>
      </a:lvl1pPr>
      <a:lvl2pPr marL="661035" marR="0" indent="-203835" algn="l" defTabSz="914400" rtl="0" latinLnBrk="0">
        <a:lnSpc>
          <a:spcPct val="100000"/>
        </a:lnSpc>
        <a:spcBef>
          <a:spcPts val="400"/>
        </a:spcBef>
        <a:spcAft>
          <a:spcPts val="0"/>
        </a:spcAft>
        <a:buClrTx/>
        <a:buSzPct val="100000"/>
        <a:buFontTx/>
        <a:buChar char="–"/>
        <a:defRPr sz="2000" b="0" i="0" u="none" strike="noStrike" cap="none" spc="0" baseline="0">
          <a:solidFill>
            <a:srgbClr val="000000"/>
          </a:solidFill>
          <a:uFillTx/>
          <a:latin typeface="+mn-lt"/>
          <a:ea typeface="+mn-ea"/>
          <a:cs typeface="+mn-cs"/>
          <a:sym typeface="Arial" panose="020B0604020202020204"/>
        </a:defRPr>
      </a:lvl2pPr>
      <a:lvl3pPr marL="1200150" marR="0" indent="-285750" algn="l" defTabSz="914400" rtl="0" latinLnBrk="0">
        <a:lnSpc>
          <a:spcPct val="100000"/>
        </a:lnSpc>
        <a:spcBef>
          <a:spcPts val="400"/>
        </a:spcBef>
        <a:spcAft>
          <a:spcPts val="0"/>
        </a:spcAft>
        <a:buClrTx/>
        <a:buSzPct val="100000"/>
        <a:buFontTx/>
        <a:buChar char="•"/>
        <a:defRPr sz="2000" b="0" i="0" u="none" strike="noStrike" cap="none" spc="0" baseline="0">
          <a:solidFill>
            <a:srgbClr val="000000"/>
          </a:solidFill>
          <a:uFillTx/>
          <a:latin typeface="+mn-lt"/>
          <a:ea typeface="+mn-ea"/>
          <a:cs typeface="+mn-cs"/>
          <a:sym typeface="Arial" panose="020B0604020202020204"/>
        </a:defRPr>
      </a:lvl3pPr>
      <a:lvl4pPr marL="1600200" marR="0" indent="-228600" algn="l" defTabSz="914400" rtl="0" latinLnBrk="0">
        <a:lnSpc>
          <a:spcPct val="100000"/>
        </a:lnSpc>
        <a:spcBef>
          <a:spcPts val="400"/>
        </a:spcBef>
        <a:spcAft>
          <a:spcPts val="0"/>
        </a:spcAft>
        <a:buClrTx/>
        <a:buSzPct val="100000"/>
        <a:buFontTx/>
        <a:buChar char="–"/>
        <a:defRPr sz="2000" b="0" i="0" u="none" strike="noStrike" cap="none" spc="0" baseline="0">
          <a:solidFill>
            <a:srgbClr val="000000"/>
          </a:solidFill>
          <a:uFillTx/>
          <a:latin typeface="+mn-lt"/>
          <a:ea typeface="+mn-ea"/>
          <a:cs typeface="+mn-cs"/>
          <a:sym typeface="Arial" panose="020B0604020202020204"/>
        </a:defRPr>
      </a:lvl4pPr>
      <a:lvl5pPr marL="2082800" marR="0" indent="-254000" algn="l" defTabSz="914400" rtl="0" latinLnBrk="0">
        <a:lnSpc>
          <a:spcPct val="100000"/>
        </a:lnSpc>
        <a:spcBef>
          <a:spcPts val="400"/>
        </a:spcBef>
        <a:spcAft>
          <a:spcPts val="0"/>
        </a:spcAft>
        <a:buClrTx/>
        <a:buSzPct val="100000"/>
        <a:buFontTx/>
        <a:buChar char="»"/>
        <a:defRPr sz="2000" b="0" i="0" u="none" strike="noStrike" cap="none" spc="0" baseline="0">
          <a:solidFill>
            <a:srgbClr val="000000"/>
          </a:solidFill>
          <a:uFillTx/>
          <a:latin typeface="+mn-lt"/>
          <a:ea typeface="+mn-ea"/>
          <a:cs typeface="+mn-cs"/>
          <a:sym typeface="Arial" panose="020B0604020202020204"/>
        </a:defRPr>
      </a:lvl5pPr>
      <a:lvl6pPr marL="2540000" marR="0" indent="-254000" algn="l" defTabSz="914400" rtl="0" latinLnBrk="0">
        <a:lnSpc>
          <a:spcPct val="100000"/>
        </a:lnSpc>
        <a:spcBef>
          <a:spcPts val="400"/>
        </a:spcBef>
        <a:spcAft>
          <a:spcPts val="0"/>
        </a:spcAft>
        <a:buClrTx/>
        <a:buSzPct val="100000"/>
        <a:buFontTx/>
        <a:defRPr sz="2000" b="0" i="0" u="none" strike="noStrike" cap="none" spc="0" baseline="0">
          <a:solidFill>
            <a:srgbClr val="000000"/>
          </a:solidFill>
          <a:uFillTx/>
          <a:latin typeface="+mn-lt"/>
          <a:ea typeface="+mn-ea"/>
          <a:cs typeface="+mn-cs"/>
          <a:sym typeface="Arial" panose="020B0604020202020204"/>
        </a:defRPr>
      </a:lvl6pPr>
      <a:lvl7pPr marL="2997200" marR="0" indent="-254000" algn="l" defTabSz="914400" rtl="0" latinLnBrk="0">
        <a:lnSpc>
          <a:spcPct val="100000"/>
        </a:lnSpc>
        <a:spcBef>
          <a:spcPts val="400"/>
        </a:spcBef>
        <a:spcAft>
          <a:spcPts val="0"/>
        </a:spcAft>
        <a:buClrTx/>
        <a:buSzPct val="100000"/>
        <a:buFontTx/>
        <a:defRPr sz="2000" b="0" i="0" u="none" strike="noStrike" cap="none" spc="0" baseline="0">
          <a:solidFill>
            <a:srgbClr val="000000"/>
          </a:solidFill>
          <a:uFillTx/>
          <a:latin typeface="+mn-lt"/>
          <a:ea typeface="+mn-ea"/>
          <a:cs typeface="+mn-cs"/>
          <a:sym typeface="Arial" panose="020B0604020202020204"/>
        </a:defRPr>
      </a:lvl7pPr>
      <a:lvl8pPr marL="3454400" marR="0" indent="-254000" algn="l" defTabSz="914400" rtl="0" latinLnBrk="0">
        <a:lnSpc>
          <a:spcPct val="100000"/>
        </a:lnSpc>
        <a:spcBef>
          <a:spcPts val="400"/>
        </a:spcBef>
        <a:spcAft>
          <a:spcPts val="0"/>
        </a:spcAft>
        <a:buClrTx/>
        <a:buSzPct val="100000"/>
        <a:buFontTx/>
        <a:defRPr sz="2000" b="0" i="0" u="none" strike="noStrike" cap="none" spc="0" baseline="0">
          <a:solidFill>
            <a:srgbClr val="000000"/>
          </a:solidFill>
          <a:uFillTx/>
          <a:latin typeface="+mn-lt"/>
          <a:ea typeface="+mn-ea"/>
          <a:cs typeface="+mn-cs"/>
          <a:sym typeface="Arial" panose="020B0604020202020204"/>
        </a:defRPr>
      </a:lvl8pPr>
      <a:lvl9pPr marL="3911600" marR="0" indent="-254000" algn="l" defTabSz="914400" rtl="0" latinLnBrk="0">
        <a:lnSpc>
          <a:spcPct val="100000"/>
        </a:lnSpc>
        <a:spcBef>
          <a:spcPts val="400"/>
        </a:spcBef>
        <a:spcAft>
          <a:spcPts val="0"/>
        </a:spcAft>
        <a:buClrTx/>
        <a:buSzPct val="100000"/>
        <a:buFontTx/>
        <a:defRPr sz="2000" b="0" i="0" u="none" strike="noStrike" cap="none" spc="0" baseline="0">
          <a:solidFill>
            <a:srgbClr val="000000"/>
          </a:solidFill>
          <a:uFillTx/>
          <a:latin typeface="+mn-lt"/>
          <a:ea typeface="+mn-ea"/>
          <a:cs typeface="+mn-cs"/>
          <a:sym typeface="Arial" panose="020B0604020202020204"/>
        </a:defRPr>
      </a:lvl9pPr>
    </p:bodyStyle>
    <p:otherStyle>
      <a:lvl1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1pPr>
      <a:lvl2pPr marL="0" marR="0" indent="4572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2pPr>
      <a:lvl3pPr marL="0" marR="0" indent="9144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3pPr>
      <a:lvl4pPr marL="0" marR="0" indent="13716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4pPr>
      <a:lvl5pPr marL="0" marR="0" indent="18288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5pPr>
      <a:lvl6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6pPr>
      <a:lvl7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7pPr>
      <a:lvl8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8pPr>
      <a:lvl9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datasets/jessicali9530/kuc-hackathon-winter-2018"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cNvSpPr txBox="1">
            <a:spLocks noGrp="1"/>
          </p:cNvSpPr>
          <p:nvPr>
            <p:ph type="sldNum" sz="quarter" idx="2"/>
          </p:nvPr>
        </p:nvSpPr>
        <p:spPr>
          <a:xfrm>
            <a:off x="8407576" y="381000"/>
            <a:ext cx="203024" cy="288824"/>
          </a:xfrm>
          <a:prstGeom prst="rect">
            <a:avLst/>
          </a:prstGeom>
        </p:spPr>
        <p:txBody>
          <a:bodyPr/>
          <a:lstStyle/>
          <a:p>
            <a:fld id="{86CB4B4D-7CA3-9044-876B-883B54F8677D}" type="slidenum">
              <a:rPr/>
              <a:t>1</a:t>
            </a:fld>
            <a:endParaRPr/>
          </a:p>
        </p:txBody>
      </p:sp>
      <p:sp>
        <p:nvSpPr>
          <p:cNvPr id="131" name="Z-SPA"/>
          <p:cNvSpPr txBox="1">
            <a:spLocks noGrp="1"/>
          </p:cNvSpPr>
          <p:nvPr>
            <p:ph type="title"/>
          </p:nvPr>
        </p:nvSpPr>
        <p:spPr>
          <a:xfrm>
            <a:off x="622471" y="1193409"/>
            <a:ext cx="8003833" cy="914400"/>
          </a:xfrm>
          <a:prstGeom prst="rect">
            <a:avLst/>
          </a:prstGeom>
        </p:spPr>
        <p:txBody>
          <a:bodyPr>
            <a:noAutofit/>
          </a:bodyPr>
          <a:lstStyle/>
          <a:p>
            <a:pPr>
              <a:defRPr sz="4000" b="1">
                <a:latin typeface="Times New Roman" panose="02020603050405020304"/>
                <a:ea typeface="Times New Roman" panose="02020603050405020304"/>
                <a:cs typeface="Times New Roman" panose="02020603050405020304"/>
                <a:sym typeface="Times New Roman" panose="02020603050405020304"/>
              </a:defRPr>
            </a:pPr>
            <a:r>
              <a:rPr lang="en-IN" sz="3600" b="0" dirty="0"/>
              <a:t>DRUG RECOMMENDATION SYSTEM</a:t>
            </a:r>
          </a:p>
        </p:txBody>
      </p:sp>
      <p:sp>
        <p:nvSpPr>
          <p:cNvPr id="132" name="Rectangle"/>
          <p:cNvSpPr/>
          <p:nvPr/>
        </p:nvSpPr>
        <p:spPr>
          <a:xfrm>
            <a:off x="1295400" y="304800"/>
            <a:ext cx="6858000" cy="457200"/>
          </a:xfrm>
          <a:prstGeom prst="rect">
            <a:avLst/>
          </a:prstGeom>
          <a:solidFill>
            <a:srgbClr val="FFFFFF"/>
          </a:solidFill>
          <a:ln>
            <a:solidFill>
              <a:srgbClr val="FFFFFF"/>
            </a:solidFill>
          </a:ln>
        </p:spPr>
        <p:txBody>
          <a:bodyPr lIns="45719" rIns="45719" anchor="ctr"/>
          <a:lstStyle/>
          <a:p>
            <a:pPr>
              <a:defRPr sz="2800">
                <a:latin typeface="+mn-lt"/>
                <a:ea typeface="+mn-ea"/>
                <a:cs typeface="+mn-cs"/>
                <a:sym typeface="Arial" panose="020B0604020202020204"/>
              </a:defRPr>
            </a:pPr>
            <a:r>
              <a:rPr lang="en-IN" dirty="0"/>
              <a:t>19CSE453 Natural Language Processing</a:t>
            </a:r>
            <a:endParaRPr dirty="0"/>
          </a:p>
        </p:txBody>
      </p:sp>
      <p:grpSp>
        <p:nvGrpSpPr>
          <p:cNvPr id="135" name="Group"/>
          <p:cNvGrpSpPr/>
          <p:nvPr/>
        </p:nvGrpSpPr>
        <p:grpSpPr>
          <a:xfrm>
            <a:off x="457200" y="1981200"/>
            <a:ext cx="8097814" cy="3788886"/>
            <a:chOff x="0" y="0"/>
            <a:chExt cx="8097813" cy="3788885"/>
          </a:xfrm>
        </p:grpSpPr>
        <p:sp>
          <p:nvSpPr>
            <p:cNvPr id="133" name="Rectangle"/>
            <p:cNvSpPr/>
            <p:nvPr/>
          </p:nvSpPr>
          <p:spPr>
            <a:xfrm>
              <a:off x="0" y="0"/>
              <a:ext cx="8097814" cy="3788886"/>
            </a:xfrm>
            <a:prstGeom prst="rect">
              <a:avLst/>
            </a:prstGeom>
            <a:solidFill>
              <a:srgbClr val="FFFFFF"/>
            </a:solidFill>
            <a:ln w="12700" cap="flat">
              <a:noFill/>
              <a:miter lim="400000"/>
            </a:ln>
            <a:effectLst/>
          </p:spPr>
          <p:txBody>
            <a:bodyPr wrap="square" lIns="45719" tIns="45719" rIns="45719" bIns="45719" numCol="1" anchor="t">
              <a:noAutofit/>
            </a:bodyPr>
            <a:lstStyle/>
            <a:p>
              <a:pPr algn="ctr">
                <a:lnSpc>
                  <a:spcPct val="80000"/>
                </a:lnSpc>
                <a:spcBef>
                  <a:spcPts val="400"/>
                </a:spcBef>
                <a:defRPr sz="2000" b="1">
                  <a:latin typeface="+mn-lt"/>
                  <a:ea typeface="+mn-ea"/>
                  <a:cs typeface="+mn-cs"/>
                  <a:sym typeface="Arial" panose="020B0604020202020204"/>
                </a:defRPr>
              </a:pPr>
              <a:endParaRPr/>
            </a:p>
          </p:txBody>
        </p:sp>
        <p:sp>
          <p:nvSpPr>
            <p:cNvPr id="134" name="Team Members     Group No: 13…"/>
            <p:cNvSpPr txBox="1"/>
            <p:nvPr/>
          </p:nvSpPr>
          <p:spPr>
            <a:xfrm>
              <a:off x="44575" y="0"/>
              <a:ext cx="8008664" cy="3543538"/>
            </a:xfrm>
            <a:prstGeom prst="rect">
              <a:avLst/>
            </a:prstGeom>
            <a:noFill/>
            <a:ln w="12700" cap="flat">
              <a:noFill/>
              <a:miter lim="400000"/>
            </a:ln>
            <a:effectLst/>
          </p:spPr>
          <p:txBody>
            <a:bodyPr wrap="square" lIns="45719" tIns="45719" rIns="45719" bIns="45719" numCol="1" anchor="t">
              <a:noAutofit/>
            </a:bodyPr>
            <a:lstStyle/>
            <a:p>
              <a:pPr>
                <a:lnSpc>
                  <a:spcPct val="80000"/>
                </a:lnSpc>
                <a:spcBef>
                  <a:spcPts val="400"/>
                </a:spcBef>
                <a:defRPr sz="2000" b="1">
                  <a:latin typeface="+mn-lt"/>
                  <a:ea typeface="+mn-ea"/>
                  <a:cs typeface="+mn-cs"/>
                  <a:sym typeface="Arial" panose="020B0604020202020204"/>
                </a:defRPr>
              </a:pPr>
              <a:r>
                <a:rPr dirty="0"/>
                <a:t>Team</a:t>
              </a:r>
              <a:r>
                <a:rPr lang="en-IN" dirty="0"/>
                <a:t>_No</a:t>
              </a:r>
              <a:r>
                <a:rPr lang="en-US" dirty="0"/>
                <a:t>: </a:t>
              </a:r>
              <a:r>
                <a:rPr lang="en-IN" dirty="0"/>
                <a:t>17</a:t>
              </a:r>
              <a:r>
                <a:rPr dirty="0"/>
                <a:t>		</a:t>
              </a:r>
              <a:r>
                <a:rPr b="0" dirty="0"/>
                <a:t>		</a:t>
              </a:r>
            </a:p>
            <a:p>
              <a:pPr>
                <a:lnSpc>
                  <a:spcPct val="80000"/>
                </a:lnSpc>
                <a:spcBef>
                  <a:spcPts val="400"/>
                </a:spcBef>
                <a:defRPr sz="2000"/>
              </a:pPr>
              <a:endParaRPr b="0" dirty="0"/>
            </a:p>
            <a:p>
              <a:pPr>
                <a:lnSpc>
                  <a:spcPct val="80000"/>
                </a:lnSpc>
                <a:spcBef>
                  <a:spcPts val="400"/>
                </a:spcBef>
                <a:defRPr sz="2000"/>
              </a:pPr>
              <a:endParaRPr b="0" dirty="0"/>
            </a:p>
            <a:p>
              <a:pPr>
                <a:lnSpc>
                  <a:spcPct val="80000"/>
                </a:lnSpc>
                <a:spcBef>
                  <a:spcPts val="400"/>
                </a:spcBef>
                <a:defRPr sz="2000"/>
              </a:pPr>
              <a:endParaRPr b="0" dirty="0"/>
            </a:p>
            <a:p>
              <a:pPr>
                <a:lnSpc>
                  <a:spcPct val="80000"/>
                </a:lnSpc>
                <a:spcBef>
                  <a:spcPts val="400"/>
                </a:spcBef>
                <a:defRPr sz="2000"/>
              </a:pPr>
              <a:endParaRPr b="0" dirty="0"/>
            </a:p>
            <a:p>
              <a:pPr>
                <a:lnSpc>
                  <a:spcPct val="80000"/>
                </a:lnSpc>
                <a:spcBef>
                  <a:spcPts val="400"/>
                </a:spcBef>
                <a:defRPr sz="2000"/>
              </a:pPr>
              <a:endParaRPr b="0" dirty="0"/>
            </a:p>
            <a:p>
              <a:pPr>
                <a:lnSpc>
                  <a:spcPct val="80000"/>
                </a:lnSpc>
                <a:spcBef>
                  <a:spcPts val="400"/>
                </a:spcBef>
                <a:defRPr sz="2000"/>
              </a:pPr>
              <a:endParaRPr b="0" dirty="0"/>
            </a:p>
            <a:p>
              <a:pPr>
                <a:lnSpc>
                  <a:spcPct val="80000"/>
                </a:lnSpc>
                <a:spcBef>
                  <a:spcPts val="400"/>
                </a:spcBef>
                <a:defRPr sz="2000"/>
              </a:pPr>
              <a:endParaRPr b="0" dirty="0"/>
            </a:p>
            <a:p>
              <a:pPr>
                <a:lnSpc>
                  <a:spcPct val="80000"/>
                </a:lnSpc>
                <a:spcBef>
                  <a:spcPts val="400"/>
                </a:spcBef>
                <a:defRPr sz="2000"/>
              </a:pPr>
              <a:endParaRPr b="0" dirty="0"/>
            </a:p>
            <a:p>
              <a:pPr>
                <a:lnSpc>
                  <a:spcPct val="80000"/>
                </a:lnSpc>
                <a:spcBef>
                  <a:spcPts val="400"/>
                </a:spcBef>
                <a:defRPr sz="2000" b="1">
                  <a:latin typeface="+mn-lt"/>
                  <a:ea typeface="+mn-ea"/>
                  <a:cs typeface="+mn-cs"/>
                  <a:sym typeface="Arial" panose="020B0604020202020204"/>
                </a:defRPr>
              </a:pPr>
              <a:r>
                <a:rPr dirty="0"/>
                <a:t>Project  Advisor</a:t>
              </a:r>
              <a:r>
                <a:rPr lang="en-IN" dirty="0"/>
                <a:t>(s)</a:t>
              </a:r>
              <a:r>
                <a:rPr dirty="0"/>
                <a:t>:  </a:t>
              </a:r>
              <a:endParaRPr lang="en-US" dirty="0"/>
            </a:p>
            <a:p>
              <a:pPr>
                <a:lnSpc>
                  <a:spcPct val="80000"/>
                </a:lnSpc>
                <a:spcBef>
                  <a:spcPts val="400"/>
                </a:spcBef>
                <a:defRPr sz="2000" b="1">
                  <a:latin typeface="+mn-lt"/>
                  <a:ea typeface="+mn-ea"/>
                  <a:cs typeface="+mn-cs"/>
                  <a:sym typeface="Arial" panose="020B0604020202020204"/>
                </a:defRPr>
              </a:pPr>
              <a:r>
                <a:rPr lang="en-IN" dirty="0"/>
                <a:t>Ms. Kavitha C.R. &amp; Mr. </a:t>
              </a:r>
              <a:r>
                <a:rPr lang="en-IN" dirty="0" err="1"/>
                <a:t>Nippunn</a:t>
              </a:r>
              <a:r>
                <a:rPr lang="en-IN" dirty="0"/>
                <a:t> </a:t>
              </a:r>
              <a:r>
                <a:rPr lang="en-IN" dirty="0" err="1"/>
                <a:t>Kumaar</a:t>
              </a:r>
              <a:r>
                <a:rPr lang="en-IN" dirty="0"/>
                <a:t> A.A.</a:t>
              </a:r>
              <a:r>
                <a:rPr dirty="0"/>
                <a:t>/ </a:t>
              </a:r>
              <a:r>
                <a:rPr lang="en-IN" dirty="0"/>
                <a:t>Asst. Prof.(</a:t>
              </a:r>
              <a:r>
                <a:rPr lang="en-IN" dirty="0" err="1"/>
                <a:t>Sr.Gr</a:t>
              </a:r>
              <a:r>
                <a:rPr lang="en-IN" dirty="0"/>
                <a:t>.)</a:t>
              </a:r>
              <a:r>
                <a:rPr lang="en-US" dirty="0"/>
                <a:t> </a:t>
              </a:r>
              <a:r>
                <a:rPr dirty="0"/>
                <a:t> </a:t>
              </a:r>
              <a:r>
                <a:rPr lang="en-IN" dirty="0"/>
                <a:t>CSE</a:t>
              </a:r>
              <a:endParaRPr dirty="0"/>
            </a:p>
          </p:txBody>
        </p:sp>
      </p:grpSp>
      <p:graphicFrame>
        <p:nvGraphicFramePr>
          <p:cNvPr id="137" name="Table"/>
          <p:cNvGraphicFramePr/>
          <p:nvPr/>
        </p:nvGraphicFramePr>
        <p:xfrm>
          <a:off x="723901" y="2882106"/>
          <a:ext cx="7983372" cy="1671880"/>
        </p:xfrm>
        <a:graphic>
          <a:graphicData uri="http://schemas.openxmlformats.org/drawingml/2006/table">
            <a:tbl>
              <a:tblPr>
                <a:tableStyleId>{4C3C2611-4C71-4FC5-86AE-919BDF0F9419}</a:tableStyleId>
              </a:tblPr>
              <a:tblGrid>
                <a:gridCol w="769825">
                  <a:extLst>
                    <a:ext uri="{9D8B030D-6E8A-4147-A177-3AD203B41FA5}">
                      <a16:colId xmlns:a16="http://schemas.microsoft.com/office/drawing/2014/main" val="20000"/>
                    </a:ext>
                  </a:extLst>
                </a:gridCol>
                <a:gridCol w="2263539">
                  <a:extLst>
                    <a:ext uri="{9D8B030D-6E8A-4147-A177-3AD203B41FA5}">
                      <a16:colId xmlns:a16="http://schemas.microsoft.com/office/drawing/2014/main" val="20001"/>
                    </a:ext>
                  </a:extLst>
                </a:gridCol>
                <a:gridCol w="3752502">
                  <a:extLst>
                    <a:ext uri="{9D8B030D-6E8A-4147-A177-3AD203B41FA5}">
                      <a16:colId xmlns:a16="http://schemas.microsoft.com/office/drawing/2014/main" val="20002"/>
                    </a:ext>
                  </a:extLst>
                </a:gridCol>
                <a:gridCol w="1197506">
                  <a:extLst>
                    <a:ext uri="{9D8B030D-6E8A-4147-A177-3AD203B41FA5}">
                      <a16:colId xmlns:a16="http://schemas.microsoft.com/office/drawing/2014/main" val="20003"/>
                    </a:ext>
                  </a:extLst>
                </a:gridCol>
              </a:tblGrid>
              <a:tr h="457835">
                <a:tc>
                  <a:txBody>
                    <a:bodyPr/>
                    <a:lstStyle/>
                    <a:p>
                      <a:pPr algn="ctr">
                        <a:defRPr sz="1800"/>
                      </a:pPr>
                      <a:r>
                        <a:rPr sz="1600" b="1" dirty="0" err="1">
                          <a:latin typeface="Times New Roman" panose="02020603050405020304"/>
                          <a:ea typeface="Times New Roman" panose="02020603050405020304"/>
                          <a:cs typeface="Times New Roman" panose="02020603050405020304"/>
                          <a:sym typeface="Times New Roman" panose="02020603050405020304"/>
                        </a:rPr>
                        <a:t>S.No</a:t>
                      </a:r>
                      <a:endParaRPr sz="1600" b="1" dirty="0">
                        <a:latin typeface="Times New Roman" panose="02020603050405020304"/>
                        <a:ea typeface="Times New Roman" panose="02020603050405020304"/>
                        <a:cs typeface="Times New Roman" panose="02020603050405020304"/>
                        <a:sym typeface="Times New Roman" panose="02020603050405020304"/>
                      </a:endParaRP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600" b="1">
                          <a:latin typeface="Times New Roman" panose="02020603050405020304"/>
                          <a:ea typeface="Times New Roman" panose="02020603050405020304"/>
                          <a:cs typeface="Times New Roman" panose="02020603050405020304"/>
                          <a:sym typeface="Times New Roman" panose="02020603050405020304"/>
                        </a:rPr>
                        <a:t>Reg.No</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600" b="1" dirty="0">
                          <a:latin typeface="Times New Roman" panose="02020603050405020304"/>
                          <a:ea typeface="Times New Roman" panose="02020603050405020304"/>
                          <a:cs typeface="Times New Roman" panose="02020603050405020304"/>
                          <a:sym typeface="Times New Roman" panose="02020603050405020304"/>
                        </a:rPr>
                        <a:t>Name of the Student</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600" b="1" dirty="0">
                          <a:latin typeface="Times New Roman" panose="02020603050405020304"/>
                          <a:ea typeface="Times New Roman" panose="02020603050405020304"/>
                          <a:cs typeface="Times New Roman" panose="02020603050405020304"/>
                          <a:sym typeface="Times New Roman" panose="02020603050405020304"/>
                        </a:rPr>
                        <a:t>Section</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0"/>
                  </a:ext>
                </a:extLst>
              </a:tr>
              <a:tr h="360605">
                <a:tc>
                  <a:txBody>
                    <a:bodyPr/>
                    <a:lstStyle/>
                    <a:p>
                      <a:pPr algn="l">
                        <a:defRPr sz="1800"/>
                      </a:pPr>
                      <a:r>
                        <a:rPr sz="1400" dirty="0">
                          <a:latin typeface="Times New Roman" panose="02020603050405020304"/>
                          <a:ea typeface="Times New Roman" panose="02020603050405020304"/>
                          <a:cs typeface="Times New Roman" panose="02020603050405020304"/>
                          <a:sym typeface="Times New Roman" panose="02020603050405020304"/>
                        </a:rPr>
                        <a:t>1</a:t>
                      </a:r>
                    </a:p>
                  </a:txBody>
                  <a:tcPr marL="0" marR="0" marT="0" marB="0"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US" sz="1400" dirty="0">
                          <a:latin typeface="Times New Roman" panose="02020603050405020304"/>
                          <a:ea typeface="Times New Roman" panose="02020603050405020304"/>
                          <a:cs typeface="Times New Roman" panose="02020603050405020304"/>
                          <a:sym typeface="Times New Roman" panose="02020603050405020304"/>
                        </a:rPr>
                        <a:t>BL</a:t>
                      </a:r>
                      <a:r>
                        <a:rPr sz="1400" dirty="0">
                          <a:latin typeface="Times New Roman" panose="02020603050405020304"/>
                          <a:ea typeface="Times New Roman" panose="02020603050405020304"/>
                          <a:cs typeface="Times New Roman" panose="02020603050405020304"/>
                          <a:sym typeface="Times New Roman" panose="02020603050405020304"/>
                        </a:rPr>
                        <a:t>.EN.U4CSE</a:t>
                      </a:r>
                      <a:r>
                        <a:rPr lang="en-IN" sz="1400" dirty="0">
                          <a:latin typeface="Times New Roman" panose="02020603050405020304"/>
                          <a:ea typeface="Times New Roman" panose="02020603050405020304"/>
                          <a:cs typeface="Times New Roman" panose="02020603050405020304"/>
                          <a:sym typeface="Times New Roman" panose="02020603050405020304"/>
                        </a:rPr>
                        <a:t>20185</a:t>
                      </a:r>
                      <a:endParaRPr sz="1400" dirty="0">
                        <a:latin typeface="Times New Roman" panose="02020603050405020304"/>
                        <a:ea typeface="Times New Roman" panose="02020603050405020304"/>
                        <a:cs typeface="Times New Roman" panose="02020603050405020304"/>
                        <a:sym typeface="Times New Roman" panose="02020603050405020304"/>
                      </a:endParaRPr>
                    </a:p>
                  </a:txBody>
                  <a:tcPr marL="0" marR="0" marT="0" marB="0"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IN" sz="1400" dirty="0">
                          <a:latin typeface="Times New Roman" panose="02020603050405020304"/>
                          <a:ea typeface="Times New Roman" panose="02020603050405020304"/>
                          <a:cs typeface="Times New Roman" panose="02020603050405020304"/>
                          <a:sym typeface="Times New Roman" panose="02020603050405020304"/>
                        </a:rPr>
                        <a:t> T </a:t>
                      </a:r>
                      <a:r>
                        <a:rPr lang="en-IN" sz="1400" dirty="0" err="1">
                          <a:latin typeface="Times New Roman" panose="02020603050405020304"/>
                          <a:ea typeface="Times New Roman" panose="02020603050405020304"/>
                          <a:cs typeface="Times New Roman" panose="02020603050405020304"/>
                          <a:sym typeface="Times New Roman" panose="02020603050405020304"/>
                        </a:rPr>
                        <a:t>Aashritha</a:t>
                      </a:r>
                      <a:r>
                        <a:rPr lang="en-IN" sz="1400" dirty="0">
                          <a:latin typeface="Times New Roman" panose="02020603050405020304"/>
                          <a:ea typeface="Times New Roman" panose="02020603050405020304"/>
                          <a:cs typeface="Times New Roman" panose="02020603050405020304"/>
                          <a:sym typeface="Times New Roman" panose="02020603050405020304"/>
                        </a:rPr>
                        <a:t> Sri Vani</a:t>
                      </a:r>
                    </a:p>
                  </a:txBody>
                  <a:tcPr marL="0" marR="0" marT="0" marB="0"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sz="1400" dirty="0">
                          <a:latin typeface="Times New Roman" panose="02020603050405020304"/>
                          <a:ea typeface="Times New Roman" panose="02020603050405020304"/>
                          <a:cs typeface="Times New Roman" panose="02020603050405020304"/>
                          <a:sym typeface="Times New Roman" panose="02020603050405020304"/>
                        </a:rPr>
                        <a:t>CSE </a:t>
                      </a:r>
                      <a:r>
                        <a:rPr lang="en-US" sz="1400" dirty="0">
                          <a:latin typeface="Times New Roman" panose="02020603050405020304"/>
                          <a:ea typeface="Times New Roman" panose="02020603050405020304"/>
                          <a:cs typeface="Times New Roman" panose="02020603050405020304"/>
                          <a:sym typeface="Times New Roman" panose="02020603050405020304"/>
                        </a:rPr>
                        <a:t>C</a:t>
                      </a:r>
                      <a:endParaRPr sz="1400" dirty="0">
                        <a:latin typeface="Times New Roman" panose="02020603050405020304"/>
                        <a:ea typeface="Times New Roman" panose="02020603050405020304"/>
                        <a:cs typeface="Times New Roman" panose="02020603050405020304"/>
                        <a:sym typeface="Times New Roman" panose="02020603050405020304"/>
                      </a:endParaRPr>
                    </a:p>
                  </a:txBody>
                  <a:tcPr marL="0" marR="0" marT="0" marB="0"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360605">
                <a:tc>
                  <a:txBody>
                    <a:bodyPr/>
                    <a:lstStyle/>
                    <a:p>
                      <a:pPr algn="l">
                        <a:defRPr sz="1800"/>
                      </a:pPr>
                      <a:r>
                        <a:rPr lang="en-US" sz="1400" dirty="0">
                          <a:latin typeface="Times New Roman" panose="02020603050405020304"/>
                          <a:ea typeface="Times New Roman" panose="02020603050405020304"/>
                          <a:cs typeface="Times New Roman" panose="02020603050405020304"/>
                          <a:sym typeface="Times New Roman" panose="02020603050405020304"/>
                        </a:rPr>
                        <a:t>2</a:t>
                      </a:r>
                      <a:endParaRPr sz="1400" dirty="0">
                        <a:latin typeface="Times New Roman" panose="02020603050405020304"/>
                        <a:ea typeface="Times New Roman" panose="02020603050405020304"/>
                        <a:cs typeface="Times New Roman" panose="02020603050405020304"/>
                        <a:sym typeface="Times New Roman" panose="02020603050405020304"/>
                      </a:endParaRPr>
                    </a:p>
                  </a:txBody>
                  <a:tcPr marL="0" marR="0" marT="0" marB="0" horzOverflow="overflow">
                    <a:lnL w="12700">
                      <a:solidFill>
                        <a:srgbClr val="000000"/>
                      </a:solidFill>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IN" sz="1400" dirty="0">
                          <a:latin typeface="Times New Roman" panose="02020603050405020304"/>
                          <a:ea typeface="Times New Roman" panose="02020603050405020304"/>
                          <a:cs typeface="Times New Roman" panose="02020603050405020304"/>
                          <a:sym typeface="Times New Roman" panose="02020603050405020304"/>
                        </a:rPr>
                        <a:t> </a:t>
                      </a:r>
                      <a:r>
                        <a:rPr lang="en-US" sz="1400" dirty="0">
                          <a:latin typeface="Times New Roman" panose="02020603050405020304"/>
                          <a:ea typeface="Times New Roman" panose="02020603050405020304"/>
                          <a:cs typeface="Times New Roman" panose="02020603050405020304"/>
                          <a:sym typeface="Times New Roman" panose="02020603050405020304"/>
                        </a:rPr>
                        <a:t>BL</a:t>
                      </a:r>
                      <a:r>
                        <a:rPr sz="1400" dirty="0">
                          <a:latin typeface="Times New Roman" panose="02020603050405020304"/>
                          <a:ea typeface="Times New Roman" panose="02020603050405020304"/>
                          <a:cs typeface="Times New Roman" panose="02020603050405020304"/>
                          <a:sym typeface="Times New Roman" panose="02020603050405020304"/>
                        </a:rPr>
                        <a:t>.EN.U4CSE</a:t>
                      </a:r>
                      <a:r>
                        <a:rPr lang="en-IN" sz="1400" dirty="0">
                          <a:latin typeface="Times New Roman" panose="02020603050405020304"/>
                          <a:ea typeface="Times New Roman" panose="02020603050405020304"/>
                          <a:cs typeface="Times New Roman" panose="02020603050405020304"/>
                          <a:sym typeface="Times New Roman" panose="02020603050405020304"/>
                        </a:rPr>
                        <a:t>20175</a:t>
                      </a:r>
                      <a:endParaRPr sz="1400" dirty="0">
                        <a:latin typeface="Times New Roman" panose="02020603050405020304"/>
                        <a:ea typeface="Times New Roman" panose="02020603050405020304"/>
                        <a:cs typeface="Times New Roman" panose="02020603050405020304"/>
                        <a:sym typeface="Times New Roman" panose="02020603050405020304"/>
                      </a:endParaRPr>
                    </a:p>
                    <a:p>
                      <a:pPr algn="l">
                        <a:defRPr sz="1800"/>
                      </a:pPr>
                      <a:endParaRPr lang="en-IN" sz="1400" dirty="0">
                        <a:latin typeface="Times New Roman" panose="02020603050405020304"/>
                        <a:ea typeface="Times New Roman" panose="02020603050405020304"/>
                        <a:cs typeface="Times New Roman" panose="02020603050405020304"/>
                        <a:sym typeface="Times New Roman" panose="02020603050405020304"/>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IN" sz="1400" dirty="0">
                          <a:latin typeface="Times New Roman" panose="02020603050405020304"/>
                          <a:ea typeface="Times New Roman" panose="02020603050405020304"/>
                          <a:cs typeface="Times New Roman" panose="02020603050405020304"/>
                          <a:sym typeface="Times New Roman" panose="02020603050405020304"/>
                        </a:rPr>
                        <a:t> Tata Kaushik</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sz="1400" dirty="0">
                          <a:latin typeface="Times New Roman" panose="02020603050405020304"/>
                          <a:ea typeface="Times New Roman" panose="02020603050405020304"/>
                          <a:cs typeface="Times New Roman" panose="02020603050405020304"/>
                          <a:sym typeface="Times New Roman" panose="02020603050405020304"/>
                        </a:rPr>
                        <a:t>CSE </a:t>
                      </a:r>
                      <a:r>
                        <a:rPr lang="en-US" sz="1400" dirty="0">
                          <a:latin typeface="Times New Roman" panose="02020603050405020304"/>
                          <a:ea typeface="Times New Roman" panose="02020603050405020304"/>
                          <a:cs typeface="Times New Roman" panose="02020603050405020304"/>
                          <a:sym typeface="Times New Roman" panose="02020603050405020304"/>
                        </a:rPr>
                        <a:t>C</a:t>
                      </a:r>
                      <a:endParaRPr sz="1400" dirty="0">
                        <a:latin typeface="Times New Roman" panose="02020603050405020304"/>
                        <a:ea typeface="Times New Roman" panose="02020603050405020304"/>
                        <a:cs typeface="Times New Roman" panose="02020603050405020304"/>
                        <a:sym typeface="Times New Roman" panose="02020603050405020304"/>
                      </a:endParaRPr>
                    </a:p>
                    <a:p>
                      <a:pPr algn="l">
                        <a:defRPr sz="1800"/>
                      </a:pPr>
                      <a:endParaRPr sz="1400" dirty="0">
                        <a:latin typeface="Times New Roman" panose="02020603050405020304"/>
                        <a:ea typeface="Times New Roman" panose="02020603050405020304"/>
                        <a:cs typeface="Times New Roman" panose="02020603050405020304"/>
                        <a:sym typeface="Times New Roman" panose="02020603050405020304"/>
                      </a:endParaRPr>
                    </a:p>
                  </a:txBody>
                  <a:tcPr marL="0" marR="0" marT="0" marB="0" horzOverflow="overflow">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360605">
                <a:tc>
                  <a:txBody>
                    <a:bodyPr/>
                    <a:lstStyle/>
                    <a:p>
                      <a:pPr algn="l">
                        <a:defRPr sz="1800"/>
                      </a:pPr>
                      <a:r>
                        <a:rPr lang="en-US" sz="1400" dirty="0">
                          <a:latin typeface="Times New Roman" panose="02020603050405020304"/>
                          <a:ea typeface="Times New Roman" panose="02020603050405020304"/>
                          <a:cs typeface="Times New Roman" panose="02020603050405020304"/>
                          <a:sym typeface="Times New Roman" panose="02020603050405020304"/>
                        </a:rPr>
                        <a:t>3</a:t>
                      </a:r>
                      <a:endParaRPr sz="1400" dirty="0">
                        <a:latin typeface="Times New Roman" panose="02020603050405020304"/>
                        <a:ea typeface="Times New Roman" panose="02020603050405020304"/>
                        <a:cs typeface="Times New Roman" panose="02020603050405020304"/>
                        <a:sym typeface="Times New Roman" panose="02020603050405020304"/>
                      </a:endParaRPr>
                    </a:p>
                  </a:txBody>
                  <a:tcPr marL="0" marR="0" marT="0" marB="0" horzOverflow="overflow">
                    <a:lnL w="12700">
                      <a:solidFill>
                        <a:srgbClr val="000000"/>
                      </a:solidFill>
                    </a:lnL>
                    <a:lnR w="12700" cap="flat" cmpd="sng" algn="ctr">
                      <a:solidFill>
                        <a:srgbClr val="000000"/>
                      </a:solidFill>
                      <a:prstDash val="solid"/>
                      <a:round/>
                      <a:headEnd type="none" w="med" len="med"/>
                      <a:tailEnd type="none" w="med" len="med"/>
                    </a:lnR>
                    <a:lnT w="12700">
                      <a:solidFill>
                        <a:srgbClr val="000000"/>
                      </a:solidFill>
                    </a:lnT>
                    <a:lnB w="12700">
                      <a:solidFill>
                        <a:srgbClr val="000000"/>
                      </a:solidFill>
                    </a:lnB>
                    <a:noFill/>
                  </a:tcPr>
                </a:tc>
                <a:tc>
                  <a:txBody>
                    <a:bodyPr/>
                    <a:lstStyle/>
                    <a:p>
                      <a:pPr algn="l">
                        <a:defRPr sz="1800"/>
                      </a:pPr>
                      <a:r>
                        <a:rPr lang="en-IN" sz="1400" dirty="0">
                          <a:latin typeface="Times New Roman" panose="02020603050405020304"/>
                          <a:ea typeface="Times New Roman" panose="02020603050405020304"/>
                          <a:cs typeface="Times New Roman" panose="02020603050405020304"/>
                          <a:sym typeface="Times New Roman" panose="02020603050405020304"/>
                        </a:rPr>
                        <a:t> </a:t>
                      </a:r>
                      <a:r>
                        <a:rPr lang="en-US" sz="1400" dirty="0">
                          <a:latin typeface="Times New Roman" panose="02020603050405020304"/>
                          <a:ea typeface="Times New Roman" panose="02020603050405020304"/>
                          <a:cs typeface="Times New Roman" panose="02020603050405020304"/>
                          <a:sym typeface="Times New Roman" panose="02020603050405020304"/>
                        </a:rPr>
                        <a:t>BL</a:t>
                      </a:r>
                      <a:r>
                        <a:rPr sz="1400" dirty="0">
                          <a:latin typeface="Times New Roman" panose="02020603050405020304"/>
                          <a:ea typeface="Times New Roman" panose="02020603050405020304"/>
                          <a:cs typeface="Times New Roman" panose="02020603050405020304"/>
                          <a:sym typeface="Times New Roman" panose="02020603050405020304"/>
                        </a:rPr>
                        <a:t>.EN.U4CSE</a:t>
                      </a:r>
                      <a:r>
                        <a:rPr lang="en-IN" sz="1400" dirty="0">
                          <a:latin typeface="Times New Roman" panose="02020603050405020304"/>
                          <a:ea typeface="Times New Roman" panose="02020603050405020304"/>
                          <a:cs typeface="Times New Roman" panose="02020603050405020304"/>
                          <a:sym typeface="Times New Roman" panose="02020603050405020304"/>
                        </a:rPr>
                        <a:t>20151</a:t>
                      </a:r>
                      <a:endParaRPr sz="1400" dirty="0">
                        <a:latin typeface="Times New Roman" panose="02020603050405020304"/>
                        <a:ea typeface="Times New Roman" panose="02020603050405020304"/>
                        <a:cs typeface="Times New Roman" panose="02020603050405020304"/>
                        <a:sym typeface="Times New Roman" panose="02020603050405020304"/>
                      </a:endParaRPr>
                    </a:p>
                    <a:p>
                      <a:pPr algn="l">
                        <a:defRPr sz="1800"/>
                      </a:pPr>
                      <a:endParaRPr lang="en-IN" sz="1400" dirty="0">
                        <a:latin typeface="Times New Roman" panose="02020603050405020304"/>
                        <a:ea typeface="Times New Roman" panose="02020603050405020304"/>
                        <a:cs typeface="Times New Roman" panose="02020603050405020304"/>
                        <a:sym typeface="Times New Roman" panose="02020603050405020304"/>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a:solidFill>
                        <a:srgbClr val="000000"/>
                      </a:solidFill>
                    </a:lnB>
                    <a:noFill/>
                  </a:tcPr>
                </a:tc>
                <a:tc>
                  <a:txBody>
                    <a:bodyPr/>
                    <a:lstStyle/>
                    <a:p>
                      <a:pPr algn="l">
                        <a:defRPr sz="1800"/>
                      </a:pPr>
                      <a:r>
                        <a:rPr lang="en-IN" sz="1400" dirty="0">
                          <a:latin typeface="Times New Roman" panose="02020603050405020304"/>
                          <a:ea typeface="Times New Roman" panose="02020603050405020304"/>
                          <a:cs typeface="Times New Roman" panose="02020603050405020304"/>
                          <a:sym typeface="Times New Roman" panose="02020603050405020304"/>
                        </a:rPr>
                        <a:t> Sai </a:t>
                      </a:r>
                      <a:r>
                        <a:rPr lang="en-IN" sz="1400" dirty="0" err="1">
                          <a:latin typeface="Times New Roman" panose="02020603050405020304"/>
                          <a:ea typeface="Times New Roman" panose="02020603050405020304"/>
                          <a:cs typeface="Times New Roman" panose="02020603050405020304"/>
                          <a:sym typeface="Times New Roman" panose="02020603050405020304"/>
                        </a:rPr>
                        <a:t>Srujan</a:t>
                      </a:r>
                      <a:endParaRPr lang="en-IN" sz="1400" dirty="0">
                        <a:latin typeface="Times New Roman" panose="02020603050405020304"/>
                        <a:ea typeface="Times New Roman" panose="02020603050405020304"/>
                        <a:cs typeface="Times New Roman" panose="02020603050405020304"/>
                        <a:sym typeface="Times New Roman" panose="02020603050405020304"/>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a:solidFill>
                        <a:srgbClr val="000000"/>
                      </a:solidFill>
                    </a:lnB>
                    <a:noFill/>
                  </a:tcPr>
                </a:tc>
                <a:tc>
                  <a:txBody>
                    <a:bodyPr/>
                    <a:lstStyle/>
                    <a:p>
                      <a:pPr algn="l">
                        <a:defRPr sz="1800"/>
                      </a:pPr>
                      <a:r>
                        <a:rPr sz="1400" dirty="0">
                          <a:latin typeface="Times New Roman" panose="02020603050405020304"/>
                          <a:ea typeface="Times New Roman" panose="02020603050405020304"/>
                          <a:cs typeface="Times New Roman" panose="02020603050405020304"/>
                          <a:sym typeface="Times New Roman" panose="02020603050405020304"/>
                        </a:rPr>
                        <a:t>CSE </a:t>
                      </a:r>
                      <a:r>
                        <a:rPr lang="en-US" sz="1400" dirty="0">
                          <a:latin typeface="Times New Roman" panose="02020603050405020304"/>
                          <a:ea typeface="Times New Roman" panose="02020603050405020304"/>
                          <a:cs typeface="Times New Roman" panose="02020603050405020304"/>
                          <a:sym typeface="Times New Roman" panose="02020603050405020304"/>
                        </a:rPr>
                        <a:t>C</a:t>
                      </a:r>
                      <a:endParaRPr sz="1400" dirty="0">
                        <a:latin typeface="Times New Roman" panose="02020603050405020304"/>
                        <a:ea typeface="Times New Roman" panose="02020603050405020304"/>
                        <a:cs typeface="Times New Roman" panose="02020603050405020304"/>
                        <a:sym typeface="Times New Roman" panose="02020603050405020304"/>
                      </a:endParaRPr>
                    </a:p>
                    <a:p>
                      <a:pPr algn="l">
                        <a:defRPr sz="1800"/>
                      </a:pPr>
                      <a:endParaRPr sz="1400" dirty="0">
                        <a:latin typeface="Times New Roman" panose="02020603050405020304"/>
                        <a:ea typeface="Times New Roman" panose="02020603050405020304"/>
                        <a:cs typeface="Times New Roman" panose="02020603050405020304"/>
                        <a:sym typeface="Times New Roman" panose="02020603050405020304"/>
                      </a:endParaRPr>
                    </a:p>
                  </a:txBody>
                  <a:tcPr marL="0" marR="0" marT="0" marB="0" horzOverflow="overflow">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9780203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FFD176-CDD6-F84E-9B1C-FFD81400002E}"/>
              </a:ext>
            </a:extLst>
          </p:cNvPr>
          <p:cNvSpPr>
            <a:spLocks noGrp="1"/>
          </p:cNvSpPr>
          <p:nvPr>
            <p:ph type="title"/>
          </p:nvPr>
        </p:nvSpPr>
        <p:spPr>
          <a:xfrm>
            <a:off x="1072243" y="1164772"/>
            <a:ext cx="6553200" cy="506186"/>
          </a:xfrm>
        </p:spPr>
        <p:txBody>
          <a:bodyPr>
            <a:normAutofit fontScale="90000"/>
          </a:bodyPr>
          <a:lstStyle/>
          <a:p>
            <a:r>
              <a:rPr lang="en-IN" sz="3200" dirty="0">
                <a:latin typeface="Times New Roman" panose="02020603050405020304" pitchFamily="18" charset="0"/>
                <a:cs typeface="Times New Roman" panose="02020603050405020304" pitchFamily="18" charset="0"/>
              </a:rPr>
              <a:t>Architecture / Design</a:t>
            </a:r>
          </a:p>
        </p:txBody>
      </p:sp>
      <p:sp>
        <p:nvSpPr>
          <p:cNvPr id="2" name="Text Placeholder 1">
            <a:extLst>
              <a:ext uri="{FF2B5EF4-FFF2-40B4-BE49-F238E27FC236}">
                <a16:creationId xmlns:a16="http://schemas.microsoft.com/office/drawing/2014/main" id="{E1517E8B-673E-CBE8-7B3E-A0A4AA7ECF97}"/>
              </a:ext>
            </a:extLst>
          </p:cNvPr>
          <p:cNvSpPr>
            <a:spLocks noGrp="1"/>
          </p:cNvSpPr>
          <p:nvPr>
            <p:ph type="body" idx="1"/>
          </p:nvPr>
        </p:nvSpPr>
        <p:spPr>
          <a:xfrm>
            <a:off x="723900" y="1670958"/>
            <a:ext cx="7851321" cy="4386942"/>
          </a:xfrm>
        </p:spPr>
        <p:txBody>
          <a:bodyPr/>
          <a:lstStyle/>
          <a:p>
            <a:r>
              <a:rPr lang="en-US" dirty="0"/>
              <a:t>When the </a:t>
            </a:r>
            <a:r>
              <a:rPr lang="en-US" dirty="0">
                <a:solidFill>
                  <a:srgbClr val="FF0000"/>
                </a:solidFill>
              </a:rPr>
              <a:t>“Visualizations” </a:t>
            </a:r>
            <a:r>
              <a:rPr lang="en-US" dirty="0"/>
              <a:t>button is clicked, it redirects us to a page where it asks us to select an option. After selecting, it plots the graph. This page is done using </a:t>
            </a:r>
            <a:r>
              <a:rPr lang="en-US" dirty="0">
                <a:solidFill>
                  <a:srgbClr val="FF0000"/>
                </a:solidFill>
              </a:rPr>
              <a:t>HTML, CSS, STREAMLIT</a:t>
            </a: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6</a:t>
            </a:r>
            <a:endParaRPr dirty="0"/>
          </a:p>
        </p:txBody>
      </p:sp>
      <p:pic>
        <p:nvPicPr>
          <p:cNvPr id="7" name="Picture 6">
            <a:extLst>
              <a:ext uri="{FF2B5EF4-FFF2-40B4-BE49-F238E27FC236}">
                <a16:creationId xmlns:a16="http://schemas.microsoft.com/office/drawing/2014/main" id="{AFB6EE05-137D-EF40-6D19-F6A495ED6976}"/>
              </a:ext>
            </a:extLst>
          </p:cNvPr>
          <p:cNvPicPr>
            <a:picLocks noChangeAspect="1"/>
          </p:cNvPicPr>
          <p:nvPr/>
        </p:nvPicPr>
        <p:blipFill>
          <a:blip r:embed="rId2"/>
          <a:stretch>
            <a:fillRect/>
          </a:stretch>
        </p:blipFill>
        <p:spPr>
          <a:xfrm>
            <a:off x="1553235" y="2971359"/>
            <a:ext cx="5591216" cy="2838471"/>
          </a:xfrm>
          <a:prstGeom prst="rect">
            <a:avLst/>
          </a:prstGeom>
        </p:spPr>
      </p:pic>
    </p:spTree>
    <p:extLst>
      <p:ext uri="{BB962C8B-B14F-4D97-AF65-F5344CB8AC3E}">
        <p14:creationId xmlns:p14="http://schemas.microsoft.com/office/powerpoint/2010/main" val="251926859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77364" y="1128257"/>
            <a:ext cx="7315200" cy="681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hangingPunct="1"/>
            <a:r>
              <a:rPr lang="en-IN" sz="3200" dirty="0">
                <a:latin typeface="Times New Roman" panose="02020603050405020304" pitchFamily="18" charset="0"/>
                <a:cs typeface="Times New Roman" panose="02020603050405020304" pitchFamily="18" charset="0"/>
              </a:rPr>
              <a:t>Data Set (If Applicable)</a:t>
            </a:r>
          </a:p>
        </p:txBody>
      </p:sp>
      <p:sp>
        <p:nvSpPr>
          <p:cNvPr id="4" name="TextBox 3"/>
          <p:cNvSpPr txBox="1"/>
          <p:nvPr/>
        </p:nvSpPr>
        <p:spPr>
          <a:xfrm>
            <a:off x="595312" y="2190491"/>
            <a:ext cx="8113123"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IN" sz="1800" dirty="0"/>
              <a:t>Source of data set: </a:t>
            </a:r>
            <a:r>
              <a:rPr lang="en-IN" sz="1800" dirty="0">
                <a:hlinkClick r:id="rId2"/>
              </a:rPr>
              <a:t>https://www.kaggle.com/datasets/jessicali9530/kuc-hackathon-winter-2018</a:t>
            </a:r>
            <a:endParaRPr lang="en-IN" sz="1800" dirty="0"/>
          </a:p>
          <a:p>
            <a:pPr marL="285750" indent="-285750">
              <a:buFont typeface="Arial" panose="020B0604020202020204" pitchFamily="34" charset="0"/>
              <a:buChar char="•"/>
            </a:pPr>
            <a:r>
              <a:rPr lang="en-IN" sz="1800" dirty="0"/>
              <a:t>Sample data set</a:t>
            </a:r>
          </a:p>
          <a:p>
            <a:pPr algn="just"/>
            <a:endParaRPr lang="en-IN" sz="1800" dirty="0"/>
          </a:p>
          <a:p>
            <a:pPr algn="just"/>
            <a:endParaRPr lang="en-IN" sz="1800" dirty="0"/>
          </a:p>
          <a:p>
            <a:pPr algn="just"/>
            <a:endParaRPr lang="en-IN" sz="1800" dirty="0"/>
          </a:p>
          <a:p>
            <a:pPr algn="just"/>
            <a:endParaRPr lang="en-IN" sz="1800" dirty="0"/>
          </a:p>
          <a:p>
            <a:pPr algn="just"/>
            <a:endParaRPr lang="en-IN" sz="1800" dirty="0"/>
          </a:p>
          <a:p>
            <a:pPr algn="just"/>
            <a:endParaRPr lang="en-IN" sz="1800" dirty="0"/>
          </a:p>
          <a:p>
            <a:pPr algn="just"/>
            <a:endParaRPr lang="en-IN" sz="1800" dirty="0"/>
          </a:p>
          <a:p>
            <a:pPr algn="just"/>
            <a:endParaRPr lang="en-IN" sz="1800" dirty="0"/>
          </a:p>
          <a:p>
            <a:pPr marR="0" algn="l" defTabSz="914400" rtl="0" fontAlgn="auto" latinLnBrk="0" hangingPunct="0">
              <a:lnSpc>
                <a:spcPct val="100000"/>
              </a:lnSpc>
              <a:spcBef>
                <a:spcPts val="0"/>
              </a:spcBef>
              <a:spcAft>
                <a:spcPts val="0"/>
              </a:spcAft>
              <a:buClrTx/>
              <a:buSzTx/>
              <a:tabLst/>
            </a:pPr>
            <a:endParaRPr lang="en-US" sz="1800" dirty="0"/>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pic>
        <p:nvPicPr>
          <p:cNvPr id="6" name="Picture 5">
            <a:extLst>
              <a:ext uri="{FF2B5EF4-FFF2-40B4-BE49-F238E27FC236}">
                <a16:creationId xmlns:a16="http://schemas.microsoft.com/office/drawing/2014/main" id="{D30ACFFD-3C49-8D1D-2CE6-0AD89B3CF4F9}"/>
              </a:ext>
            </a:extLst>
          </p:cNvPr>
          <p:cNvPicPr>
            <a:picLocks noChangeAspect="1"/>
          </p:cNvPicPr>
          <p:nvPr/>
        </p:nvPicPr>
        <p:blipFill>
          <a:blip r:embed="rId3"/>
          <a:stretch>
            <a:fillRect/>
          </a:stretch>
        </p:blipFill>
        <p:spPr>
          <a:xfrm>
            <a:off x="945956" y="3265489"/>
            <a:ext cx="7252087" cy="2498482"/>
          </a:xfrm>
          <a:prstGeom prst="rect">
            <a:avLst/>
          </a:prstGeom>
        </p:spPr>
      </p:pic>
    </p:spTree>
    <p:extLst>
      <p:ext uri="{BB962C8B-B14F-4D97-AF65-F5344CB8AC3E}">
        <p14:creationId xmlns:p14="http://schemas.microsoft.com/office/powerpoint/2010/main" val="8480680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F92022-5AAE-FB7C-A800-2E56586F5F3A}"/>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6" name="Title 5">
            <a:extLst>
              <a:ext uri="{FF2B5EF4-FFF2-40B4-BE49-F238E27FC236}">
                <a16:creationId xmlns:a16="http://schemas.microsoft.com/office/drawing/2014/main" id="{EB6931CB-F5CA-BBCA-941B-521966CE0D5F}"/>
              </a:ext>
            </a:extLst>
          </p:cNvPr>
          <p:cNvSpPr>
            <a:spLocks noGrp="1"/>
          </p:cNvSpPr>
          <p:nvPr>
            <p:ph type="title"/>
          </p:nvPr>
        </p:nvSpPr>
        <p:spPr/>
        <p:txBody>
          <a:bodyPr/>
          <a:lstStyle/>
          <a:p>
            <a:r>
              <a:rPr lang="en-US" dirty="0"/>
              <a:t>Data set</a:t>
            </a:r>
          </a:p>
        </p:txBody>
      </p:sp>
      <p:sp>
        <p:nvSpPr>
          <p:cNvPr id="5" name="TextBox 4">
            <a:extLst>
              <a:ext uri="{FF2B5EF4-FFF2-40B4-BE49-F238E27FC236}">
                <a16:creationId xmlns:a16="http://schemas.microsoft.com/office/drawing/2014/main" id="{EA84A9CA-2212-2C2D-1F4C-D75C1DF7AF59}"/>
              </a:ext>
            </a:extLst>
          </p:cNvPr>
          <p:cNvSpPr txBox="1"/>
          <p:nvPr/>
        </p:nvSpPr>
        <p:spPr>
          <a:xfrm>
            <a:off x="809625" y="1476702"/>
            <a:ext cx="7677150" cy="41975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50000"/>
              </a:lnSpc>
            </a:pPr>
            <a:r>
              <a:rPr lang="en-IN" sz="1800" dirty="0"/>
              <a:t>Justification of why  you are using this data set for your problem – Is its relevance to Your problem</a:t>
            </a:r>
          </a:p>
          <a:p>
            <a:pPr algn="just">
              <a:lnSpc>
                <a:spcPct val="150000"/>
              </a:lnSpc>
            </a:pPr>
            <a:r>
              <a:rPr lang="en-IN" sz="1800" dirty="0"/>
              <a:t>Answer:</a:t>
            </a:r>
          </a:p>
          <a:p>
            <a:pPr marL="285750" indent="-285750" algn="just">
              <a:lnSpc>
                <a:spcPct val="150000"/>
              </a:lnSpc>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This drug dataset contains information about drugs, conditions, and patient reviews which is highly relevant to a drug recommendation problem as it provides insights into the effectiveness and suitability of different drugs for specific medical conditions. </a:t>
            </a:r>
          </a:p>
          <a:p>
            <a:pPr marL="285750" indent="-285750" algn="just">
              <a:lnSpc>
                <a:spcPct val="150000"/>
              </a:lnSpc>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This drug dataset can be used for training and evaluating machine learning models for drug recommendation.</a:t>
            </a:r>
            <a:endParaRPr lang="en-IN" sz="18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1800" dirty="0"/>
              <a:t>           </a:t>
            </a:r>
            <a:endParaRPr lang="en-IN" sz="1800" dirty="0"/>
          </a:p>
        </p:txBody>
      </p:sp>
    </p:spTree>
    <p:extLst>
      <p:ext uri="{BB962C8B-B14F-4D97-AF65-F5344CB8AC3E}">
        <p14:creationId xmlns:p14="http://schemas.microsoft.com/office/powerpoint/2010/main" val="278505318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828674" y="1371600"/>
            <a:ext cx="7400925" cy="4754563"/>
          </a:xfrm>
        </p:spPr>
        <p:txBody>
          <a:bodyPr/>
          <a:lstStyle/>
          <a:p>
            <a:pPr marL="0" indent="0">
              <a:buNone/>
            </a:pPr>
            <a:r>
              <a:rPr lang="en-US" dirty="0"/>
              <a:t>Home page is done with HTML, CSS, JAVA SCRIPT. All reviews page is loaded with streamlit python code as following:</a:t>
            </a:r>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13" name="Picture 12">
            <a:extLst>
              <a:ext uri="{FF2B5EF4-FFF2-40B4-BE49-F238E27FC236}">
                <a16:creationId xmlns:a16="http://schemas.microsoft.com/office/drawing/2014/main" id="{27B6149C-089C-A0B8-C08C-97668BBFE2FF}"/>
              </a:ext>
            </a:extLst>
          </p:cNvPr>
          <p:cNvPicPr>
            <a:picLocks noChangeAspect="1"/>
          </p:cNvPicPr>
          <p:nvPr/>
        </p:nvPicPr>
        <p:blipFill>
          <a:blip r:embed="rId2"/>
          <a:stretch>
            <a:fillRect/>
          </a:stretch>
        </p:blipFill>
        <p:spPr>
          <a:xfrm>
            <a:off x="674800" y="2176463"/>
            <a:ext cx="2757155" cy="40879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7CB0CB35-1F7E-D4BD-BAAB-1B15027E3FA6}"/>
              </a:ext>
            </a:extLst>
          </p:cNvPr>
          <p:cNvPicPr>
            <a:picLocks noChangeAspect="1"/>
          </p:cNvPicPr>
          <p:nvPr/>
        </p:nvPicPr>
        <p:blipFill>
          <a:blip r:embed="rId3"/>
          <a:stretch>
            <a:fillRect/>
          </a:stretch>
        </p:blipFill>
        <p:spPr>
          <a:xfrm>
            <a:off x="4063163" y="2294711"/>
            <a:ext cx="3618770" cy="3831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1317128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828674" y="1371600"/>
            <a:ext cx="7400925" cy="4754563"/>
          </a:xfrm>
        </p:spPr>
        <p:txBody>
          <a:bodyPr/>
          <a:lstStyle/>
          <a:p>
            <a:pPr marL="0" indent="0">
              <a:buNone/>
            </a:pPr>
            <a:r>
              <a:rPr lang="en-US" dirty="0"/>
              <a:t>Before working with the dataset, it should be cleaned(Dropping null values, Removing duplicates, stop words, Punctuations, Numbers). The python code as follows:</a:t>
            </a:r>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4" name="Picture 3">
            <a:extLst>
              <a:ext uri="{FF2B5EF4-FFF2-40B4-BE49-F238E27FC236}">
                <a16:creationId xmlns:a16="http://schemas.microsoft.com/office/drawing/2014/main" id="{A65C390A-E076-BFF9-19D4-C9E68DD856EA}"/>
              </a:ext>
            </a:extLst>
          </p:cNvPr>
          <p:cNvPicPr>
            <a:picLocks noChangeAspect="1"/>
          </p:cNvPicPr>
          <p:nvPr/>
        </p:nvPicPr>
        <p:blipFill>
          <a:blip r:embed="rId2"/>
          <a:stretch>
            <a:fillRect/>
          </a:stretch>
        </p:blipFill>
        <p:spPr>
          <a:xfrm>
            <a:off x="630986" y="2504389"/>
            <a:ext cx="3381400" cy="1619262"/>
          </a:xfrm>
          <a:prstGeom prst="rect">
            <a:avLst/>
          </a:prstGeom>
        </p:spPr>
      </p:pic>
      <p:pic>
        <p:nvPicPr>
          <p:cNvPr id="9" name="Picture 8">
            <a:extLst>
              <a:ext uri="{FF2B5EF4-FFF2-40B4-BE49-F238E27FC236}">
                <a16:creationId xmlns:a16="http://schemas.microsoft.com/office/drawing/2014/main" id="{7FAA0C2B-9D8D-8DE4-C9A2-3722E49AFB15}"/>
              </a:ext>
            </a:extLst>
          </p:cNvPr>
          <p:cNvPicPr>
            <a:picLocks noChangeAspect="1"/>
          </p:cNvPicPr>
          <p:nvPr/>
        </p:nvPicPr>
        <p:blipFill>
          <a:blip r:embed="rId3"/>
          <a:stretch>
            <a:fillRect/>
          </a:stretch>
        </p:blipFill>
        <p:spPr>
          <a:xfrm>
            <a:off x="4488211" y="2432278"/>
            <a:ext cx="3971435" cy="3693885"/>
          </a:xfrm>
          <a:prstGeom prst="rect">
            <a:avLst/>
          </a:prstGeom>
        </p:spPr>
      </p:pic>
      <p:pic>
        <p:nvPicPr>
          <p:cNvPr id="11" name="Picture 10">
            <a:extLst>
              <a:ext uri="{FF2B5EF4-FFF2-40B4-BE49-F238E27FC236}">
                <a16:creationId xmlns:a16="http://schemas.microsoft.com/office/drawing/2014/main" id="{4D2D0E69-5AD0-DBC0-A577-E5F138C4D722}"/>
              </a:ext>
            </a:extLst>
          </p:cNvPr>
          <p:cNvPicPr>
            <a:picLocks noChangeAspect="1"/>
          </p:cNvPicPr>
          <p:nvPr/>
        </p:nvPicPr>
        <p:blipFill>
          <a:blip r:embed="rId4"/>
          <a:stretch>
            <a:fillRect/>
          </a:stretch>
        </p:blipFill>
        <p:spPr>
          <a:xfrm>
            <a:off x="643429" y="4279219"/>
            <a:ext cx="3832432" cy="1690639"/>
          </a:xfrm>
          <a:prstGeom prst="rect">
            <a:avLst/>
          </a:prstGeom>
        </p:spPr>
      </p:pic>
    </p:spTree>
    <p:extLst>
      <p:ext uri="{BB962C8B-B14F-4D97-AF65-F5344CB8AC3E}">
        <p14:creationId xmlns:p14="http://schemas.microsoft.com/office/powerpoint/2010/main" val="400205602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828674" y="1371600"/>
            <a:ext cx="7400925" cy="4754563"/>
          </a:xfrm>
        </p:spPr>
        <p:txBody>
          <a:bodyPr/>
          <a:lstStyle/>
          <a:p>
            <a:pPr marL="0" indent="0">
              <a:buNone/>
            </a:pPr>
            <a:r>
              <a:rPr lang="en-US" dirty="0"/>
              <a:t>For generating Streamlit code, it is done in python and then converted into Streamlit. The python code for </a:t>
            </a:r>
          </a:p>
          <a:p>
            <a:pPr marL="0" indent="0">
              <a:buNone/>
            </a:pPr>
            <a:r>
              <a:rPr lang="en-US" dirty="0"/>
              <a:t>Perceptron(BoW)                         Perceptron(TF-IDF)</a:t>
            </a:r>
          </a:p>
          <a:p>
            <a:pPr marL="0" indent="0">
              <a:buNone/>
            </a:pP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8" name="Picture 7">
            <a:extLst>
              <a:ext uri="{FF2B5EF4-FFF2-40B4-BE49-F238E27FC236}">
                <a16:creationId xmlns:a16="http://schemas.microsoft.com/office/drawing/2014/main" id="{2E68ADB2-9B86-0B03-5197-FEEDE347A5C0}"/>
              </a:ext>
            </a:extLst>
          </p:cNvPr>
          <p:cNvPicPr>
            <a:picLocks noChangeAspect="1"/>
          </p:cNvPicPr>
          <p:nvPr/>
        </p:nvPicPr>
        <p:blipFill>
          <a:blip r:embed="rId2"/>
          <a:stretch>
            <a:fillRect/>
          </a:stretch>
        </p:blipFill>
        <p:spPr>
          <a:xfrm>
            <a:off x="523875" y="2594194"/>
            <a:ext cx="3795756" cy="3235124"/>
          </a:xfrm>
          <a:prstGeom prst="rect">
            <a:avLst/>
          </a:prstGeom>
        </p:spPr>
      </p:pic>
      <p:pic>
        <p:nvPicPr>
          <p:cNvPr id="12" name="Picture 11">
            <a:extLst>
              <a:ext uri="{FF2B5EF4-FFF2-40B4-BE49-F238E27FC236}">
                <a16:creationId xmlns:a16="http://schemas.microsoft.com/office/drawing/2014/main" id="{B5A7ED44-BFEC-17D9-4B15-488F4E39BE38}"/>
              </a:ext>
            </a:extLst>
          </p:cNvPr>
          <p:cNvPicPr>
            <a:picLocks noChangeAspect="1"/>
          </p:cNvPicPr>
          <p:nvPr/>
        </p:nvPicPr>
        <p:blipFill>
          <a:blip r:embed="rId3"/>
          <a:stretch>
            <a:fillRect/>
          </a:stretch>
        </p:blipFill>
        <p:spPr>
          <a:xfrm>
            <a:off x="4571999" y="2594194"/>
            <a:ext cx="3817871" cy="3235124"/>
          </a:xfrm>
          <a:prstGeom prst="rect">
            <a:avLst/>
          </a:prstGeom>
        </p:spPr>
      </p:pic>
    </p:spTree>
    <p:extLst>
      <p:ext uri="{BB962C8B-B14F-4D97-AF65-F5344CB8AC3E}">
        <p14:creationId xmlns:p14="http://schemas.microsoft.com/office/powerpoint/2010/main" val="29454820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828674" y="1371600"/>
            <a:ext cx="7400925" cy="4754563"/>
          </a:xfrm>
        </p:spPr>
        <p:txBody>
          <a:bodyPr/>
          <a:lstStyle/>
          <a:p>
            <a:pPr marL="0" indent="0">
              <a:buNone/>
            </a:pPr>
            <a:r>
              <a:rPr lang="en-US" dirty="0"/>
              <a:t>Naive Bayes(TF-IDF)                         Naive Bayes(BoW)</a:t>
            </a:r>
          </a:p>
          <a:p>
            <a:pPr marL="0" indent="0">
              <a:buNone/>
            </a:pP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4" name="Picture 3">
            <a:extLst>
              <a:ext uri="{FF2B5EF4-FFF2-40B4-BE49-F238E27FC236}">
                <a16:creationId xmlns:a16="http://schemas.microsoft.com/office/drawing/2014/main" id="{1066EFAC-137C-9A17-E798-77A12F3AEB0A}"/>
              </a:ext>
            </a:extLst>
          </p:cNvPr>
          <p:cNvPicPr>
            <a:picLocks noChangeAspect="1"/>
          </p:cNvPicPr>
          <p:nvPr/>
        </p:nvPicPr>
        <p:blipFill>
          <a:blip r:embed="rId2"/>
          <a:stretch>
            <a:fillRect/>
          </a:stretch>
        </p:blipFill>
        <p:spPr>
          <a:xfrm>
            <a:off x="576438" y="1978133"/>
            <a:ext cx="3790775" cy="3909036"/>
          </a:xfrm>
          <a:prstGeom prst="rect">
            <a:avLst/>
          </a:prstGeom>
        </p:spPr>
      </p:pic>
      <p:pic>
        <p:nvPicPr>
          <p:cNvPr id="10" name="Picture 9">
            <a:extLst>
              <a:ext uri="{FF2B5EF4-FFF2-40B4-BE49-F238E27FC236}">
                <a16:creationId xmlns:a16="http://schemas.microsoft.com/office/drawing/2014/main" id="{9FDAB396-C0A5-B0F2-66A2-E2E39FD96FD3}"/>
              </a:ext>
            </a:extLst>
          </p:cNvPr>
          <p:cNvPicPr>
            <a:picLocks noChangeAspect="1"/>
          </p:cNvPicPr>
          <p:nvPr/>
        </p:nvPicPr>
        <p:blipFill>
          <a:blip r:embed="rId3"/>
          <a:stretch>
            <a:fillRect/>
          </a:stretch>
        </p:blipFill>
        <p:spPr>
          <a:xfrm>
            <a:off x="4619449" y="1988256"/>
            <a:ext cx="4048146" cy="3860094"/>
          </a:xfrm>
          <a:prstGeom prst="rect">
            <a:avLst/>
          </a:prstGeom>
        </p:spPr>
      </p:pic>
    </p:spTree>
    <p:extLst>
      <p:ext uri="{BB962C8B-B14F-4D97-AF65-F5344CB8AC3E}">
        <p14:creationId xmlns:p14="http://schemas.microsoft.com/office/powerpoint/2010/main" val="377290149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828674" y="1371600"/>
            <a:ext cx="7400925" cy="4754563"/>
          </a:xfrm>
        </p:spPr>
        <p:txBody>
          <a:bodyPr/>
          <a:lstStyle/>
          <a:p>
            <a:pPr marL="0" indent="0">
              <a:buNone/>
            </a:pPr>
            <a:r>
              <a:rPr lang="en-US" dirty="0"/>
              <a:t>SGD Classifier(TF-IDF)                         SGD Classifier(BoW)</a:t>
            </a:r>
          </a:p>
          <a:p>
            <a:pPr marL="0" indent="0">
              <a:buNone/>
            </a:pP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8" name="Picture 7">
            <a:extLst>
              <a:ext uri="{FF2B5EF4-FFF2-40B4-BE49-F238E27FC236}">
                <a16:creationId xmlns:a16="http://schemas.microsoft.com/office/drawing/2014/main" id="{1F5D7240-714F-91AA-359A-E562DD2EC505}"/>
              </a:ext>
            </a:extLst>
          </p:cNvPr>
          <p:cNvPicPr>
            <a:picLocks noChangeAspect="1"/>
          </p:cNvPicPr>
          <p:nvPr/>
        </p:nvPicPr>
        <p:blipFill>
          <a:blip r:embed="rId2"/>
          <a:stretch>
            <a:fillRect/>
          </a:stretch>
        </p:blipFill>
        <p:spPr>
          <a:xfrm>
            <a:off x="4943077" y="2128838"/>
            <a:ext cx="3862786" cy="3424190"/>
          </a:xfrm>
          <a:prstGeom prst="rect">
            <a:avLst/>
          </a:prstGeom>
        </p:spPr>
      </p:pic>
      <p:pic>
        <p:nvPicPr>
          <p:cNvPr id="11" name="Picture 10">
            <a:extLst>
              <a:ext uri="{FF2B5EF4-FFF2-40B4-BE49-F238E27FC236}">
                <a16:creationId xmlns:a16="http://schemas.microsoft.com/office/drawing/2014/main" id="{08519030-D46C-27AA-17A5-1046C97E531D}"/>
              </a:ext>
            </a:extLst>
          </p:cNvPr>
          <p:cNvPicPr>
            <a:picLocks noChangeAspect="1"/>
          </p:cNvPicPr>
          <p:nvPr/>
        </p:nvPicPr>
        <p:blipFill>
          <a:blip r:embed="rId3"/>
          <a:stretch>
            <a:fillRect/>
          </a:stretch>
        </p:blipFill>
        <p:spPr>
          <a:xfrm>
            <a:off x="675571" y="2128839"/>
            <a:ext cx="3934530" cy="3407156"/>
          </a:xfrm>
          <a:prstGeom prst="rect">
            <a:avLst/>
          </a:prstGeom>
        </p:spPr>
      </p:pic>
    </p:spTree>
    <p:extLst>
      <p:ext uri="{BB962C8B-B14F-4D97-AF65-F5344CB8AC3E}">
        <p14:creationId xmlns:p14="http://schemas.microsoft.com/office/powerpoint/2010/main" val="2315698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609600" y="1371600"/>
            <a:ext cx="8172450" cy="4754564"/>
          </a:xfrm>
        </p:spPr>
        <p:txBody>
          <a:bodyPr/>
          <a:lstStyle/>
          <a:p>
            <a:pPr algn="l"/>
            <a:r>
              <a:rPr lang="en-US" sz="1800" b="0" i="0" u="none" strike="noStrike" baseline="0" dirty="0">
                <a:latin typeface="Times New Roman" panose="02020603050405020304" pitchFamily="18" charset="0"/>
                <a:cs typeface="Times New Roman" panose="02020603050405020304" pitchFamily="18" charset="0"/>
              </a:rPr>
              <a:t>The main intention is to make sure that the recommended top drugs should be classified correctly by all four models. If one model predicts it wrong, then the drug’s overall score will go down. These combined predictions were then multiplied with normalized useful count to get an overall score of each drug. </a:t>
            </a:r>
            <a:r>
              <a:rPr lang="en-US" sz="1800" b="0" i="0" u="none" strike="noStrike" baseline="0" dirty="0">
                <a:latin typeface="NimbusRomNo9L-Regu"/>
              </a:rPr>
              <a:t>The overall score is divided by the total number of drugs per condition to get a mean score, which is the final score.</a:t>
            </a:r>
            <a:endParaRPr lang="en-US" dirty="0">
              <a:latin typeface="Times New Roman" panose="02020603050405020304" pitchFamily="18" charset="0"/>
              <a:cs typeface="Times New Roman" panose="02020603050405020304" pitchFamily="18" charset="0"/>
            </a:endParaRPr>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10" name="Picture 9">
            <a:extLst>
              <a:ext uri="{FF2B5EF4-FFF2-40B4-BE49-F238E27FC236}">
                <a16:creationId xmlns:a16="http://schemas.microsoft.com/office/drawing/2014/main" id="{5EE8F2EC-646C-8F18-A735-11D2BD83677A}"/>
              </a:ext>
            </a:extLst>
          </p:cNvPr>
          <p:cNvPicPr>
            <a:picLocks noChangeAspect="1"/>
          </p:cNvPicPr>
          <p:nvPr/>
        </p:nvPicPr>
        <p:blipFill>
          <a:blip r:embed="rId2"/>
          <a:stretch>
            <a:fillRect/>
          </a:stretch>
        </p:blipFill>
        <p:spPr>
          <a:xfrm>
            <a:off x="516730" y="3548062"/>
            <a:ext cx="8110538" cy="2231488"/>
          </a:xfrm>
          <a:prstGeom prst="rect">
            <a:avLst/>
          </a:prstGeom>
        </p:spPr>
      </p:pic>
    </p:spTree>
    <p:extLst>
      <p:ext uri="{BB962C8B-B14F-4D97-AF65-F5344CB8AC3E}">
        <p14:creationId xmlns:p14="http://schemas.microsoft.com/office/powerpoint/2010/main" val="267339009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609600" y="1371600"/>
            <a:ext cx="8172450" cy="4754564"/>
          </a:xfrm>
        </p:spPr>
        <p:txBody>
          <a:bodyPr/>
          <a:lstStyle/>
          <a:p>
            <a:pPr marL="0" indent="0" algn="l">
              <a:buNone/>
            </a:pPr>
            <a:endParaRPr lang="en-US" dirty="0">
              <a:latin typeface="Times New Roman" panose="02020603050405020304" pitchFamily="18" charset="0"/>
              <a:cs typeface="Times New Roman" panose="02020603050405020304" pitchFamily="18" charset="0"/>
            </a:endParaRPr>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4" name="Picture 3">
            <a:extLst>
              <a:ext uri="{FF2B5EF4-FFF2-40B4-BE49-F238E27FC236}">
                <a16:creationId xmlns:a16="http://schemas.microsoft.com/office/drawing/2014/main" id="{765919CD-F031-1E4A-ABB8-6C32EB84892F}"/>
              </a:ext>
            </a:extLst>
          </p:cNvPr>
          <p:cNvPicPr>
            <a:picLocks noChangeAspect="1"/>
          </p:cNvPicPr>
          <p:nvPr/>
        </p:nvPicPr>
        <p:blipFill>
          <a:blip r:embed="rId2"/>
          <a:stretch>
            <a:fillRect/>
          </a:stretch>
        </p:blipFill>
        <p:spPr>
          <a:xfrm>
            <a:off x="609600" y="1414448"/>
            <a:ext cx="8010584" cy="4029104"/>
          </a:xfrm>
          <a:prstGeom prst="rect">
            <a:avLst/>
          </a:prstGeom>
        </p:spPr>
      </p:pic>
    </p:spTree>
    <p:extLst>
      <p:ext uri="{BB962C8B-B14F-4D97-AF65-F5344CB8AC3E}">
        <p14:creationId xmlns:p14="http://schemas.microsoft.com/office/powerpoint/2010/main" val="5207544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lide Number"/>
          <p:cNvSpPr txBox="1">
            <a:spLocks noGrp="1"/>
          </p:cNvSpPr>
          <p:nvPr>
            <p:ph type="sldNum" sz="quarter" idx="2"/>
          </p:nvPr>
        </p:nvSpPr>
        <p:spPr>
          <a:xfrm>
            <a:off x="8407576" y="381000"/>
            <a:ext cx="203024" cy="288824"/>
          </a:xfrm>
          <a:prstGeom prst="rect">
            <a:avLst/>
          </a:prstGeom>
        </p:spPr>
        <p:txBody>
          <a:bodyPr/>
          <a:lstStyle/>
          <a:p>
            <a:fld id="{86CB4B4D-7CA3-9044-876B-883B54F8677D}" type="slidenum">
              <a:rPr/>
              <a:t>2</a:t>
            </a:fld>
            <a:endParaRPr/>
          </a:p>
        </p:txBody>
      </p:sp>
      <p:sp>
        <p:nvSpPr>
          <p:cNvPr id="141" name="Content"/>
          <p:cNvSpPr txBox="1">
            <a:spLocks noGrp="1"/>
          </p:cNvSpPr>
          <p:nvPr>
            <p:ph type="title"/>
          </p:nvPr>
        </p:nvSpPr>
        <p:spPr>
          <a:xfrm>
            <a:off x="609600" y="1371600"/>
            <a:ext cx="7772400" cy="685800"/>
          </a:xfrm>
          <a:prstGeom prst="rect">
            <a:avLst/>
          </a:prstGeom>
        </p:spPr>
        <p:txBody>
          <a:bodyPr>
            <a:normAutofit/>
          </a:bodyPr>
          <a:lstStyle>
            <a:lvl1pPr>
              <a:defRPr sz="3200">
                <a:latin typeface="Times New Roman" panose="02020603050405020304"/>
                <a:ea typeface="Times New Roman" panose="02020603050405020304"/>
                <a:cs typeface="Times New Roman" panose="02020603050405020304"/>
                <a:sym typeface="Times New Roman" panose="02020603050405020304"/>
              </a:defRPr>
            </a:lvl1pPr>
          </a:lstStyle>
          <a:p>
            <a:r>
              <a:rPr lang="en-IN" dirty="0">
                <a:latin typeface="Times New Roman" panose="02020603050405020304" pitchFamily="18" charset="0"/>
                <a:ea typeface="+mn-ea"/>
                <a:cs typeface="Times New Roman" panose="02020603050405020304" pitchFamily="18" charset="0"/>
                <a:sym typeface="Arial" panose="020B0604020202020204"/>
              </a:rPr>
              <a:t>Problem</a:t>
            </a:r>
            <a:r>
              <a:rPr lang="en-IN" dirty="0"/>
              <a:t> Definition</a:t>
            </a:r>
            <a:endParaRPr dirty="0"/>
          </a:p>
        </p:txBody>
      </p:sp>
      <p:sp>
        <p:nvSpPr>
          <p:cNvPr id="142" name="Rectangle"/>
          <p:cNvSpPr/>
          <p:nvPr/>
        </p:nvSpPr>
        <p:spPr>
          <a:xfrm>
            <a:off x="1295400" y="304800"/>
            <a:ext cx="6858000" cy="457200"/>
          </a:xfrm>
          <a:prstGeom prst="rect">
            <a:avLst/>
          </a:prstGeom>
          <a:solidFill>
            <a:srgbClr val="FFFFFF"/>
          </a:solidFill>
          <a:ln>
            <a:solidFill>
              <a:srgbClr val="FFFFFF"/>
            </a:solidFill>
          </a:ln>
        </p:spPr>
        <p:txBody>
          <a:bodyPr lIns="45719" rIns="45719" anchor="ctr"/>
          <a:lstStyle/>
          <a:p>
            <a:pPr>
              <a:defRPr sz="2800">
                <a:latin typeface="+mn-lt"/>
                <a:ea typeface="+mn-ea"/>
                <a:cs typeface="+mn-cs"/>
                <a:sym typeface="Arial" panose="020B0604020202020204"/>
              </a:defRPr>
            </a:pPr>
            <a:endParaRPr/>
          </a:p>
        </p:txBody>
      </p:sp>
      <p:sp>
        <p:nvSpPr>
          <p:cNvPr id="3" name="Text Box 2"/>
          <p:cNvSpPr txBox="1"/>
          <p:nvPr/>
        </p:nvSpPr>
        <p:spPr>
          <a:xfrm>
            <a:off x="815926" y="2658794"/>
            <a:ext cx="7821637" cy="830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lang="en-US" sz="2400" dirty="0"/>
              <a:t>To design </a:t>
            </a:r>
            <a:r>
              <a:rPr lang="en-US" sz="2400" dirty="0">
                <a:solidFill>
                  <a:srgbClr val="FF0000"/>
                </a:solidFill>
              </a:rPr>
              <a:t>Drug Recommendation System </a:t>
            </a:r>
            <a:r>
              <a:rPr lang="en-US" sz="2400" dirty="0"/>
              <a:t>based on Sentiment Analysis of Drug Reviews using Natural Language Processing.</a:t>
            </a:r>
            <a:endParaRPr kumimoji="0" lang="en-IN" altLang="en-US" sz="1800" b="0" i="0" u="none" strike="noStrike" cap="none" spc="0" normalizeH="0" baseline="0" dirty="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275737150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828674" y="1371600"/>
            <a:ext cx="7400925" cy="4754563"/>
          </a:xfrm>
        </p:spPr>
        <p:txBody>
          <a:bodyPr/>
          <a:lstStyle/>
          <a:p>
            <a:pPr marL="0" indent="0">
              <a:buNone/>
            </a:pPr>
            <a:r>
              <a:rPr lang="en-US" dirty="0"/>
              <a:t>Apart from Machine Learning Algorithms, We also tried out “Vader Lexicon” to train the model</a:t>
            </a:r>
          </a:p>
          <a:p>
            <a:pPr marL="0" indent="0">
              <a:buNone/>
            </a:pP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4" name="Picture 3">
            <a:extLst>
              <a:ext uri="{FF2B5EF4-FFF2-40B4-BE49-F238E27FC236}">
                <a16:creationId xmlns:a16="http://schemas.microsoft.com/office/drawing/2014/main" id="{B96A66DE-18B7-5FF2-3636-3C9AF6133C16}"/>
              </a:ext>
            </a:extLst>
          </p:cNvPr>
          <p:cNvPicPr>
            <a:picLocks noChangeAspect="1"/>
          </p:cNvPicPr>
          <p:nvPr/>
        </p:nvPicPr>
        <p:blipFill>
          <a:blip r:embed="rId2"/>
          <a:stretch>
            <a:fillRect/>
          </a:stretch>
        </p:blipFill>
        <p:spPr>
          <a:xfrm>
            <a:off x="1119188" y="2126586"/>
            <a:ext cx="6805612" cy="3916332"/>
          </a:xfrm>
          <a:prstGeom prst="rect">
            <a:avLst/>
          </a:prstGeom>
        </p:spPr>
      </p:pic>
    </p:spTree>
    <p:extLst>
      <p:ext uri="{BB962C8B-B14F-4D97-AF65-F5344CB8AC3E}">
        <p14:creationId xmlns:p14="http://schemas.microsoft.com/office/powerpoint/2010/main" val="9115434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828674" y="1371600"/>
            <a:ext cx="7400925" cy="4754563"/>
          </a:xfrm>
        </p:spPr>
        <p:txBody>
          <a:bodyPr/>
          <a:lstStyle/>
          <a:p>
            <a:pPr marL="0" indent="0">
              <a:buNone/>
            </a:pPr>
            <a:r>
              <a:rPr lang="en-US" dirty="0"/>
              <a:t>Get Drug Recommendation page has an option to select a classifier. So, when Naive Bayes using TF-IDF is clicked, it shows the streamlit page that recommends top 5 drugs based on the Naive Bayes Classifier, the streamlit code for that page as follows: </a:t>
            </a:r>
          </a:p>
          <a:p>
            <a:pPr marL="0" indent="0">
              <a:buNone/>
            </a:pP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4" name="Picture 3">
            <a:extLst>
              <a:ext uri="{FF2B5EF4-FFF2-40B4-BE49-F238E27FC236}">
                <a16:creationId xmlns:a16="http://schemas.microsoft.com/office/drawing/2014/main" id="{52DC0B3B-8595-4F17-E1A5-3377FA14C01A}"/>
              </a:ext>
            </a:extLst>
          </p:cNvPr>
          <p:cNvPicPr>
            <a:picLocks noChangeAspect="1"/>
          </p:cNvPicPr>
          <p:nvPr/>
        </p:nvPicPr>
        <p:blipFill>
          <a:blip r:embed="rId2"/>
          <a:stretch>
            <a:fillRect/>
          </a:stretch>
        </p:blipFill>
        <p:spPr>
          <a:xfrm>
            <a:off x="2100262" y="2714853"/>
            <a:ext cx="4760141" cy="3488320"/>
          </a:xfrm>
          <a:prstGeom prst="rect">
            <a:avLst/>
          </a:prstGeom>
        </p:spPr>
      </p:pic>
    </p:spTree>
    <p:extLst>
      <p:ext uri="{BB962C8B-B14F-4D97-AF65-F5344CB8AC3E}">
        <p14:creationId xmlns:p14="http://schemas.microsoft.com/office/powerpoint/2010/main" val="403939208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828674" y="1371600"/>
            <a:ext cx="7400925" cy="4754563"/>
          </a:xfrm>
        </p:spPr>
        <p:txBody>
          <a:bodyPr/>
          <a:lstStyle/>
          <a:p>
            <a:pPr marL="0" indent="0">
              <a:buNone/>
            </a:pPr>
            <a:r>
              <a:rPr lang="en-US" dirty="0"/>
              <a:t>Get Drug Recommendation page has an option to select a classifier. So, when Naive Bayes using BoW is clicked, it shows the streamlit page that recommends top 5 drugs based on the Naive Bayes Classifier, the streamlit code for that page as follows: </a:t>
            </a:r>
          </a:p>
          <a:p>
            <a:pPr marL="0" indent="0">
              <a:buNone/>
            </a:pPr>
            <a:endParaRPr lang="en-US" dirty="0"/>
          </a:p>
          <a:p>
            <a:pPr marL="0" indent="0">
              <a:buNone/>
            </a:pP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8" name="Picture 7">
            <a:extLst>
              <a:ext uri="{FF2B5EF4-FFF2-40B4-BE49-F238E27FC236}">
                <a16:creationId xmlns:a16="http://schemas.microsoft.com/office/drawing/2014/main" id="{B48CBB5A-3D4D-7667-F82D-F9EDD5D57423}"/>
              </a:ext>
            </a:extLst>
          </p:cNvPr>
          <p:cNvPicPr>
            <a:picLocks noChangeAspect="1"/>
          </p:cNvPicPr>
          <p:nvPr/>
        </p:nvPicPr>
        <p:blipFill>
          <a:blip r:embed="rId2"/>
          <a:stretch>
            <a:fillRect/>
          </a:stretch>
        </p:blipFill>
        <p:spPr>
          <a:xfrm>
            <a:off x="2140509" y="2733675"/>
            <a:ext cx="4126963" cy="3429020"/>
          </a:xfrm>
          <a:prstGeom prst="rect">
            <a:avLst/>
          </a:prstGeom>
        </p:spPr>
      </p:pic>
    </p:spTree>
    <p:extLst>
      <p:ext uri="{BB962C8B-B14F-4D97-AF65-F5344CB8AC3E}">
        <p14:creationId xmlns:p14="http://schemas.microsoft.com/office/powerpoint/2010/main" val="126956102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828674" y="1371600"/>
            <a:ext cx="7400925" cy="4754563"/>
          </a:xfrm>
        </p:spPr>
        <p:txBody>
          <a:bodyPr/>
          <a:lstStyle/>
          <a:p>
            <a:pPr marL="0" indent="0">
              <a:buNone/>
            </a:pPr>
            <a:r>
              <a:rPr lang="en-US" dirty="0"/>
              <a:t>Get Drug Recommendation page has an option to select a classifier. So, when All is clicked, it shows the streamlit page that recommends top 5 drugs based on the all classifiers(Naive Bayes, SGD Classifier, Perceptron Classifier, Logistic Regression, Linear SVC Classifier ), the streamlit code for that page as follows: </a:t>
            </a:r>
          </a:p>
          <a:p>
            <a:pPr marL="0" indent="0">
              <a:buNone/>
            </a:pP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4" name="Picture 3">
            <a:extLst>
              <a:ext uri="{FF2B5EF4-FFF2-40B4-BE49-F238E27FC236}">
                <a16:creationId xmlns:a16="http://schemas.microsoft.com/office/drawing/2014/main" id="{52DC0B3B-8595-4F17-E1A5-3377FA14C01A}"/>
              </a:ext>
            </a:extLst>
          </p:cNvPr>
          <p:cNvPicPr>
            <a:picLocks noChangeAspect="1"/>
          </p:cNvPicPr>
          <p:nvPr/>
        </p:nvPicPr>
        <p:blipFill>
          <a:blip r:embed="rId2"/>
          <a:stretch>
            <a:fillRect/>
          </a:stretch>
        </p:blipFill>
        <p:spPr>
          <a:xfrm>
            <a:off x="3090863" y="3129940"/>
            <a:ext cx="4088628" cy="2996223"/>
          </a:xfrm>
          <a:prstGeom prst="rect">
            <a:avLst/>
          </a:prstGeom>
        </p:spPr>
      </p:pic>
    </p:spTree>
    <p:extLst>
      <p:ext uri="{BB962C8B-B14F-4D97-AF65-F5344CB8AC3E}">
        <p14:creationId xmlns:p14="http://schemas.microsoft.com/office/powerpoint/2010/main" val="39347971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9B6F7B-B170-3164-77A7-6729A0AD28A5}"/>
              </a:ext>
            </a:extLst>
          </p:cNvPr>
          <p:cNvSpPr>
            <a:spLocks noGrp="1"/>
          </p:cNvSpPr>
          <p:nvPr>
            <p:ph type="title"/>
          </p:nvPr>
        </p:nvSpPr>
        <p:spPr>
          <a:xfrm>
            <a:off x="990600" y="1371600"/>
            <a:ext cx="6858000" cy="272143"/>
          </a:xfrm>
        </p:spPr>
        <p:txBody>
          <a:bodyPr>
            <a:normAutofit fontScale="90000"/>
          </a:bodyPr>
          <a:lstStyle/>
          <a:p>
            <a:endParaRPr lang="en-US" dirty="0"/>
          </a:p>
        </p:txBody>
      </p:sp>
      <p:sp>
        <p:nvSpPr>
          <p:cNvPr id="7" name="Text Placeholder 6">
            <a:extLst>
              <a:ext uri="{FF2B5EF4-FFF2-40B4-BE49-F238E27FC236}">
                <a16:creationId xmlns:a16="http://schemas.microsoft.com/office/drawing/2014/main" id="{44B6B33E-3A03-C022-4160-0C11B0924C82}"/>
              </a:ext>
            </a:extLst>
          </p:cNvPr>
          <p:cNvSpPr>
            <a:spLocks noGrp="1"/>
          </p:cNvSpPr>
          <p:nvPr>
            <p:ph type="body" idx="1"/>
          </p:nvPr>
        </p:nvSpPr>
        <p:spPr>
          <a:xfrm>
            <a:off x="828674" y="1371600"/>
            <a:ext cx="7824789" cy="4754563"/>
          </a:xfrm>
        </p:spPr>
        <p:txBody>
          <a:bodyPr/>
          <a:lstStyle/>
          <a:p>
            <a:pPr marL="0" indent="0">
              <a:buNone/>
            </a:pPr>
            <a:r>
              <a:rPr lang="en-US" dirty="0"/>
              <a:t>Visualizations button has many options to choose .Since we tried many Machine Learning algorithms to train and test our data, we must compare all of them using some common metrics. We used Accuracy, Precision, Recall and F1 score to compare Machine Learning algorithms we used to train our data.</a:t>
            </a:r>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226600" y="381000"/>
            <a:ext cx="26907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Implementation</a:t>
            </a:r>
          </a:p>
        </p:txBody>
      </p:sp>
      <p:pic>
        <p:nvPicPr>
          <p:cNvPr id="4" name="Picture 3">
            <a:extLst>
              <a:ext uri="{FF2B5EF4-FFF2-40B4-BE49-F238E27FC236}">
                <a16:creationId xmlns:a16="http://schemas.microsoft.com/office/drawing/2014/main" id="{F4B4AEF8-49F8-5A7F-FD49-5422ACEC68D5}"/>
              </a:ext>
            </a:extLst>
          </p:cNvPr>
          <p:cNvPicPr>
            <a:picLocks noChangeAspect="1"/>
          </p:cNvPicPr>
          <p:nvPr/>
        </p:nvPicPr>
        <p:blipFill>
          <a:blip r:embed="rId2"/>
          <a:stretch>
            <a:fillRect/>
          </a:stretch>
        </p:blipFill>
        <p:spPr>
          <a:xfrm>
            <a:off x="1580449" y="3287692"/>
            <a:ext cx="5591216" cy="2838471"/>
          </a:xfrm>
          <a:prstGeom prst="rect">
            <a:avLst/>
          </a:prstGeom>
        </p:spPr>
      </p:pic>
    </p:spTree>
    <p:extLst>
      <p:ext uri="{BB962C8B-B14F-4D97-AF65-F5344CB8AC3E}">
        <p14:creationId xmlns:p14="http://schemas.microsoft.com/office/powerpoint/2010/main" val="136323358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414A-E1FA-4422-916C-8EF163729AE9}"/>
              </a:ext>
            </a:extLst>
          </p:cNvPr>
          <p:cNvSpPr>
            <a:spLocks noGrp="1"/>
          </p:cNvSpPr>
          <p:nvPr>
            <p:ph type="title"/>
          </p:nvPr>
        </p:nvSpPr>
        <p:spPr>
          <a:xfrm>
            <a:off x="401664" y="1046136"/>
            <a:ext cx="7505700" cy="519113"/>
          </a:xfrm>
        </p:spPr>
        <p:txBody>
          <a:bodyPr/>
          <a:lstStyle/>
          <a:p>
            <a:r>
              <a:rPr lang="en-US" dirty="0"/>
              <a:t>Accuracy Graphs</a:t>
            </a:r>
          </a:p>
        </p:txBody>
      </p:sp>
      <p:sp>
        <p:nvSpPr>
          <p:cNvPr id="3" name="Text Placeholder 2">
            <a:extLst>
              <a:ext uri="{FF2B5EF4-FFF2-40B4-BE49-F238E27FC236}">
                <a16:creationId xmlns:a16="http://schemas.microsoft.com/office/drawing/2014/main" id="{3CBCB732-07AE-7890-53A3-0A564841E4FD}"/>
              </a:ext>
            </a:extLst>
          </p:cNvPr>
          <p:cNvSpPr>
            <a:spLocks noGrp="1"/>
          </p:cNvSpPr>
          <p:nvPr>
            <p:ph type="body" idx="1"/>
          </p:nvPr>
        </p:nvSpPr>
        <p:spPr>
          <a:xfrm>
            <a:off x="914400" y="1824038"/>
            <a:ext cx="7315200" cy="4302125"/>
          </a:xfrm>
        </p:spPr>
        <p:txBody>
          <a:bodyPr/>
          <a:lstStyle/>
          <a:p>
            <a:pPr marL="0" indent="0">
              <a:buNone/>
            </a:pPr>
            <a:r>
              <a:rPr lang="en-US" dirty="0"/>
              <a:t>TF-IDF                                             BoW</a:t>
            </a:r>
          </a:p>
          <a:p>
            <a:pPr marL="0" indent="0">
              <a:buNone/>
            </a:pPr>
            <a:endParaRPr lang="en-US" dirty="0"/>
          </a:p>
        </p:txBody>
      </p:sp>
      <p:sp>
        <p:nvSpPr>
          <p:cNvPr id="4" name="Slide Number Placeholder 3">
            <a:extLst>
              <a:ext uri="{FF2B5EF4-FFF2-40B4-BE49-F238E27FC236}">
                <a16:creationId xmlns:a16="http://schemas.microsoft.com/office/drawing/2014/main" id="{9315A43B-494C-9262-15E0-C2C6C70833CF}"/>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6" name="Picture 5">
            <a:extLst>
              <a:ext uri="{FF2B5EF4-FFF2-40B4-BE49-F238E27FC236}">
                <a16:creationId xmlns:a16="http://schemas.microsoft.com/office/drawing/2014/main" id="{F3830643-E5DF-4B65-73B8-952E95DF9B60}"/>
              </a:ext>
            </a:extLst>
          </p:cNvPr>
          <p:cNvPicPr>
            <a:picLocks noChangeAspect="1"/>
          </p:cNvPicPr>
          <p:nvPr/>
        </p:nvPicPr>
        <p:blipFill>
          <a:blip r:embed="rId2"/>
          <a:stretch>
            <a:fillRect/>
          </a:stretch>
        </p:blipFill>
        <p:spPr>
          <a:xfrm>
            <a:off x="483031" y="2223928"/>
            <a:ext cx="3992105" cy="3677051"/>
          </a:xfrm>
          <a:prstGeom prst="rect">
            <a:avLst/>
          </a:prstGeom>
        </p:spPr>
      </p:pic>
      <p:pic>
        <p:nvPicPr>
          <p:cNvPr id="8" name="Picture 7">
            <a:extLst>
              <a:ext uri="{FF2B5EF4-FFF2-40B4-BE49-F238E27FC236}">
                <a16:creationId xmlns:a16="http://schemas.microsoft.com/office/drawing/2014/main" id="{D840F90B-24C1-98DD-7A33-FFFEE778F9DE}"/>
              </a:ext>
            </a:extLst>
          </p:cNvPr>
          <p:cNvPicPr>
            <a:picLocks noChangeAspect="1"/>
          </p:cNvPicPr>
          <p:nvPr/>
        </p:nvPicPr>
        <p:blipFill>
          <a:blip r:embed="rId3"/>
          <a:stretch>
            <a:fillRect/>
          </a:stretch>
        </p:blipFill>
        <p:spPr>
          <a:xfrm>
            <a:off x="4808349" y="2286000"/>
            <a:ext cx="3638227" cy="3614979"/>
          </a:xfrm>
          <a:prstGeom prst="rect">
            <a:avLst/>
          </a:prstGeom>
        </p:spPr>
      </p:pic>
    </p:spTree>
    <p:extLst>
      <p:ext uri="{BB962C8B-B14F-4D97-AF65-F5344CB8AC3E}">
        <p14:creationId xmlns:p14="http://schemas.microsoft.com/office/powerpoint/2010/main" val="127869390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414A-E1FA-4422-916C-8EF163729AE9}"/>
              </a:ext>
            </a:extLst>
          </p:cNvPr>
          <p:cNvSpPr>
            <a:spLocks noGrp="1"/>
          </p:cNvSpPr>
          <p:nvPr>
            <p:ph type="title"/>
          </p:nvPr>
        </p:nvSpPr>
        <p:spPr>
          <a:xfrm>
            <a:off x="401664" y="1046136"/>
            <a:ext cx="7505700" cy="519113"/>
          </a:xfrm>
        </p:spPr>
        <p:txBody>
          <a:bodyPr/>
          <a:lstStyle/>
          <a:p>
            <a:r>
              <a:rPr lang="en-US" dirty="0"/>
              <a:t>Precision Graphs</a:t>
            </a:r>
          </a:p>
        </p:txBody>
      </p:sp>
      <p:sp>
        <p:nvSpPr>
          <p:cNvPr id="3" name="Text Placeholder 2">
            <a:extLst>
              <a:ext uri="{FF2B5EF4-FFF2-40B4-BE49-F238E27FC236}">
                <a16:creationId xmlns:a16="http://schemas.microsoft.com/office/drawing/2014/main" id="{3CBCB732-07AE-7890-53A3-0A564841E4FD}"/>
              </a:ext>
            </a:extLst>
          </p:cNvPr>
          <p:cNvSpPr>
            <a:spLocks noGrp="1"/>
          </p:cNvSpPr>
          <p:nvPr>
            <p:ph type="body" idx="1"/>
          </p:nvPr>
        </p:nvSpPr>
        <p:spPr>
          <a:xfrm>
            <a:off x="914400" y="1824038"/>
            <a:ext cx="7315200" cy="4302125"/>
          </a:xfrm>
        </p:spPr>
        <p:txBody>
          <a:bodyPr/>
          <a:lstStyle/>
          <a:p>
            <a:pPr marL="0" indent="0">
              <a:buNone/>
            </a:pPr>
            <a:r>
              <a:rPr lang="en-US" dirty="0"/>
              <a:t>TF-IDF                                             BoW</a:t>
            </a:r>
          </a:p>
          <a:p>
            <a:pPr marL="0" indent="0">
              <a:buNone/>
            </a:pPr>
            <a:endParaRPr lang="en-US" dirty="0"/>
          </a:p>
        </p:txBody>
      </p:sp>
      <p:sp>
        <p:nvSpPr>
          <p:cNvPr id="4" name="Slide Number Placeholder 3">
            <a:extLst>
              <a:ext uri="{FF2B5EF4-FFF2-40B4-BE49-F238E27FC236}">
                <a16:creationId xmlns:a16="http://schemas.microsoft.com/office/drawing/2014/main" id="{9315A43B-494C-9262-15E0-C2C6C70833CF}"/>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7" name="Picture 6">
            <a:extLst>
              <a:ext uri="{FF2B5EF4-FFF2-40B4-BE49-F238E27FC236}">
                <a16:creationId xmlns:a16="http://schemas.microsoft.com/office/drawing/2014/main" id="{945DDD3E-F16B-D12C-FC45-37C569DEF29E}"/>
              </a:ext>
            </a:extLst>
          </p:cNvPr>
          <p:cNvPicPr>
            <a:picLocks noChangeAspect="1"/>
          </p:cNvPicPr>
          <p:nvPr/>
        </p:nvPicPr>
        <p:blipFill>
          <a:blip r:embed="rId2"/>
          <a:stretch>
            <a:fillRect/>
          </a:stretch>
        </p:blipFill>
        <p:spPr>
          <a:xfrm>
            <a:off x="510178" y="2220131"/>
            <a:ext cx="3343365" cy="3878451"/>
          </a:xfrm>
          <a:prstGeom prst="rect">
            <a:avLst/>
          </a:prstGeom>
        </p:spPr>
      </p:pic>
      <p:pic>
        <p:nvPicPr>
          <p:cNvPr id="10" name="Picture 9">
            <a:extLst>
              <a:ext uri="{FF2B5EF4-FFF2-40B4-BE49-F238E27FC236}">
                <a16:creationId xmlns:a16="http://schemas.microsoft.com/office/drawing/2014/main" id="{90C8585A-F946-D74F-B3ED-2DE434E31647}"/>
              </a:ext>
            </a:extLst>
          </p:cNvPr>
          <p:cNvPicPr>
            <a:picLocks noChangeAspect="1"/>
          </p:cNvPicPr>
          <p:nvPr/>
        </p:nvPicPr>
        <p:blipFill>
          <a:blip r:embed="rId3"/>
          <a:stretch>
            <a:fillRect/>
          </a:stretch>
        </p:blipFill>
        <p:spPr>
          <a:xfrm>
            <a:off x="5034643" y="2425484"/>
            <a:ext cx="3481676" cy="3673098"/>
          </a:xfrm>
          <a:prstGeom prst="rect">
            <a:avLst/>
          </a:prstGeom>
        </p:spPr>
      </p:pic>
    </p:spTree>
    <p:extLst>
      <p:ext uri="{BB962C8B-B14F-4D97-AF65-F5344CB8AC3E}">
        <p14:creationId xmlns:p14="http://schemas.microsoft.com/office/powerpoint/2010/main" val="1158191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414A-E1FA-4422-916C-8EF163729AE9}"/>
              </a:ext>
            </a:extLst>
          </p:cNvPr>
          <p:cNvSpPr>
            <a:spLocks noGrp="1"/>
          </p:cNvSpPr>
          <p:nvPr>
            <p:ph type="title"/>
          </p:nvPr>
        </p:nvSpPr>
        <p:spPr>
          <a:xfrm>
            <a:off x="401664" y="1046136"/>
            <a:ext cx="7505700" cy="519113"/>
          </a:xfrm>
        </p:spPr>
        <p:txBody>
          <a:bodyPr/>
          <a:lstStyle/>
          <a:p>
            <a:r>
              <a:rPr lang="en-US" dirty="0"/>
              <a:t>Recall Graphs</a:t>
            </a:r>
          </a:p>
        </p:txBody>
      </p:sp>
      <p:sp>
        <p:nvSpPr>
          <p:cNvPr id="3" name="Text Placeholder 2">
            <a:extLst>
              <a:ext uri="{FF2B5EF4-FFF2-40B4-BE49-F238E27FC236}">
                <a16:creationId xmlns:a16="http://schemas.microsoft.com/office/drawing/2014/main" id="{3CBCB732-07AE-7890-53A3-0A564841E4FD}"/>
              </a:ext>
            </a:extLst>
          </p:cNvPr>
          <p:cNvSpPr>
            <a:spLocks noGrp="1"/>
          </p:cNvSpPr>
          <p:nvPr>
            <p:ph type="body" idx="1"/>
          </p:nvPr>
        </p:nvSpPr>
        <p:spPr>
          <a:xfrm>
            <a:off x="914399" y="1824038"/>
            <a:ext cx="7927383" cy="4302125"/>
          </a:xfrm>
        </p:spPr>
        <p:txBody>
          <a:bodyPr/>
          <a:lstStyle/>
          <a:p>
            <a:pPr marL="0" indent="0">
              <a:buNone/>
            </a:pPr>
            <a:r>
              <a:rPr lang="en-US" dirty="0"/>
              <a:t>TF-IDF                                             BoW</a:t>
            </a:r>
          </a:p>
          <a:p>
            <a:pPr marL="0" indent="0">
              <a:buNone/>
            </a:pPr>
            <a:endParaRPr lang="en-US" dirty="0"/>
          </a:p>
        </p:txBody>
      </p:sp>
      <p:sp>
        <p:nvSpPr>
          <p:cNvPr id="4" name="Slide Number Placeholder 3">
            <a:extLst>
              <a:ext uri="{FF2B5EF4-FFF2-40B4-BE49-F238E27FC236}">
                <a16:creationId xmlns:a16="http://schemas.microsoft.com/office/drawing/2014/main" id="{9315A43B-494C-9262-15E0-C2C6C70833CF}"/>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6" name="Picture 5">
            <a:extLst>
              <a:ext uri="{FF2B5EF4-FFF2-40B4-BE49-F238E27FC236}">
                <a16:creationId xmlns:a16="http://schemas.microsoft.com/office/drawing/2014/main" id="{2631F32B-60F7-F6EF-CFCD-769C5A5024B8}"/>
              </a:ext>
            </a:extLst>
          </p:cNvPr>
          <p:cNvPicPr>
            <a:picLocks noChangeAspect="1"/>
          </p:cNvPicPr>
          <p:nvPr/>
        </p:nvPicPr>
        <p:blipFill>
          <a:blip r:embed="rId2"/>
          <a:stretch>
            <a:fillRect/>
          </a:stretch>
        </p:blipFill>
        <p:spPr>
          <a:xfrm>
            <a:off x="533960" y="2378989"/>
            <a:ext cx="3239877" cy="3459997"/>
          </a:xfrm>
          <a:prstGeom prst="rect">
            <a:avLst/>
          </a:prstGeom>
        </p:spPr>
      </p:pic>
      <p:pic>
        <p:nvPicPr>
          <p:cNvPr id="9" name="Picture 8">
            <a:extLst>
              <a:ext uri="{FF2B5EF4-FFF2-40B4-BE49-F238E27FC236}">
                <a16:creationId xmlns:a16="http://schemas.microsoft.com/office/drawing/2014/main" id="{67E8BCD5-B7A0-ED7C-DA7E-0B1BEA28DF90}"/>
              </a:ext>
            </a:extLst>
          </p:cNvPr>
          <p:cNvPicPr>
            <a:picLocks noChangeAspect="1"/>
          </p:cNvPicPr>
          <p:nvPr/>
        </p:nvPicPr>
        <p:blipFill>
          <a:blip r:embed="rId3"/>
          <a:stretch>
            <a:fillRect/>
          </a:stretch>
        </p:blipFill>
        <p:spPr>
          <a:xfrm>
            <a:off x="4610747" y="2553345"/>
            <a:ext cx="3618853" cy="3258519"/>
          </a:xfrm>
          <a:prstGeom prst="rect">
            <a:avLst/>
          </a:prstGeom>
        </p:spPr>
      </p:pic>
    </p:spTree>
    <p:extLst>
      <p:ext uri="{BB962C8B-B14F-4D97-AF65-F5344CB8AC3E}">
        <p14:creationId xmlns:p14="http://schemas.microsoft.com/office/powerpoint/2010/main" val="33390143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414A-E1FA-4422-916C-8EF163729AE9}"/>
              </a:ext>
            </a:extLst>
          </p:cNvPr>
          <p:cNvSpPr>
            <a:spLocks noGrp="1"/>
          </p:cNvSpPr>
          <p:nvPr>
            <p:ph type="title"/>
          </p:nvPr>
        </p:nvSpPr>
        <p:spPr>
          <a:xfrm>
            <a:off x="401664" y="1046136"/>
            <a:ext cx="7505700" cy="519113"/>
          </a:xfrm>
        </p:spPr>
        <p:txBody>
          <a:bodyPr/>
          <a:lstStyle/>
          <a:p>
            <a:r>
              <a:rPr lang="en-US" dirty="0"/>
              <a:t>F1 score Graphs</a:t>
            </a:r>
          </a:p>
        </p:txBody>
      </p:sp>
      <p:sp>
        <p:nvSpPr>
          <p:cNvPr id="3" name="Text Placeholder 2">
            <a:extLst>
              <a:ext uri="{FF2B5EF4-FFF2-40B4-BE49-F238E27FC236}">
                <a16:creationId xmlns:a16="http://schemas.microsoft.com/office/drawing/2014/main" id="{3CBCB732-07AE-7890-53A3-0A564841E4FD}"/>
              </a:ext>
            </a:extLst>
          </p:cNvPr>
          <p:cNvSpPr>
            <a:spLocks noGrp="1"/>
          </p:cNvSpPr>
          <p:nvPr>
            <p:ph type="body" idx="1"/>
          </p:nvPr>
        </p:nvSpPr>
        <p:spPr>
          <a:xfrm>
            <a:off x="914400" y="1824038"/>
            <a:ext cx="7315200" cy="4302125"/>
          </a:xfrm>
        </p:spPr>
        <p:txBody>
          <a:bodyPr/>
          <a:lstStyle/>
          <a:p>
            <a:pPr marL="0" indent="0">
              <a:buNone/>
            </a:pPr>
            <a:r>
              <a:rPr lang="en-US" dirty="0"/>
              <a:t>TF-IDF                                             BoW</a:t>
            </a:r>
          </a:p>
          <a:p>
            <a:pPr marL="0" indent="0">
              <a:buNone/>
            </a:pPr>
            <a:endParaRPr lang="en-US" dirty="0"/>
          </a:p>
        </p:txBody>
      </p:sp>
      <p:sp>
        <p:nvSpPr>
          <p:cNvPr id="4" name="Slide Number Placeholder 3">
            <a:extLst>
              <a:ext uri="{FF2B5EF4-FFF2-40B4-BE49-F238E27FC236}">
                <a16:creationId xmlns:a16="http://schemas.microsoft.com/office/drawing/2014/main" id="{9315A43B-494C-9262-15E0-C2C6C70833CF}"/>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6" name="Picture 5">
            <a:extLst>
              <a:ext uri="{FF2B5EF4-FFF2-40B4-BE49-F238E27FC236}">
                <a16:creationId xmlns:a16="http://schemas.microsoft.com/office/drawing/2014/main" id="{8FB335AA-C785-684C-F2B8-32FF0AD7757B}"/>
              </a:ext>
            </a:extLst>
          </p:cNvPr>
          <p:cNvPicPr>
            <a:picLocks noChangeAspect="1"/>
          </p:cNvPicPr>
          <p:nvPr/>
        </p:nvPicPr>
        <p:blipFill>
          <a:blip r:embed="rId2"/>
          <a:stretch>
            <a:fillRect/>
          </a:stretch>
        </p:blipFill>
        <p:spPr>
          <a:xfrm>
            <a:off x="570036" y="2373086"/>
            <a:ext cx="3207308" cy="3652157"/>
          </a:xfrm>
          <a:prstGeom prst="rect">
            <a:avLst/>
          </a:prstGeom>
        </p:spPr>
      </p:pic>
      <p:pic>
        <p:nvPicPr>
          <p:cNvPr id="9" name="Picture 8">
            <a:extLst>
              <a:ext uri="{FF2B5EF4-FFF2-40B4-BE49-F238E27FC236}">
                <a16:creationId xmlns:a16="http://schemas.microsoft.com/office/drawing/2014/main" id="{C16C82DC-ED7D-EC0A-3C79-39650253F5D7}"/>
              </a:ext>
            </a:extLst>
          </p:cNvPr>
          <p:cNvPicPr>
            <a:picLocks noChangeAspect="1"/>
          </p:cNvPicPr>
          <p:nvPr/>
        </p:nvPicPr>
        <p:blipFill>
          <a:blip r:embed="rId3"/>
          <a:stretch>
            <a:fillRect/>
          </a:stretch>
        </p:blipFill>
        <p:spPr>
          <a:xfrm>
            <a:off x="4399818" y="2538866"/>
            <a:ext cx="3207308" cy="3486377"/>
          </a:xfrm>
          <a:prstGeom prst="rect">
            <a:avLst/>
          </a:prstGeom>
        </p:spPr>
      </p:pic>
    </p:spTree>
    <p:extLst>
      <p:ext uri="{BB962C8B-B14F-4D97-AF65-F5344CB8AC3E}">
        <p14:creationId xmlns:p14="http://schemas.microsoft.com/office/powerpoint/2010/main" val="210562418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B1F3-0CBE-C437-04D4-854718DD1064}"/>
              </a:ext>
            </a:extLst>
          </p:cNvPr>
          <p:cNvSpPr>
            <a:spLocks noGrp="1"/>
          </p:cNvSpPr>
          <p:nvPr>
            <p:ph type="title"/>
          </p:nvPr>
        </p:nvSpPr>
        <p:spPr/>
        <p:txBody>
          <a:bodyPr/>
          <a:lstStyle/>
          <a:p>
            <a:r>
              <a:rPr lang="en-US" dirty="0"/>
              <a:t>TF-IDF MODEL</a:t>
            </a:r>
          </a:p>
        </p:txBody>
      </p:sp>
      <p:sp>
        <p:nvSpPr>
          <p:cNvPr id="3" name="Text Placeholder 2">
            <a:extLst>
              <a:ext uri="{FF2B5EF4-FFF2-40B4-BE49-F238E27FC236}">
                <a16:creationId xmlns:a16="http://schemas.microsoft.com/office/drawing/2014/main" id="{23FF6426-E16D-2D90-8784-224F5CF2780E}"/>
              </a:ext>
            </a:extLst>
          </p:cNvPr>
          <p:cNvSpPr>
            <a:spLocks noGrp="1"/>
          </p:cNvSpPr>
          <p:nvPr>
            <p:ph type="body" idx="1"/>
          </p:nvPr>
        </p:nvSpPr>
        <p:spPr>
          <a:xfrm>
            <a:off x="827314" y="1257300"/>
            <a:ext cx="7402286" cy="4868864"/>
          </a:xfrm>
        </p:spPr>
        <p:txBody>
          <a:bodyPr/>
          <a:lstStyle/>
          <a:p>
            <a:r>
              <a:rPr lang="en-US" dirty="0"/>
              <a:t>TF-IDF MODEL                      BoW MODEL</a:t>
            </a:r>
          </a:p>
        </p:txBody>
      </p:sp>
      <p:sp>
        <p:nvSpPr>
          <p:cNvPr id="4" name="Slide Number Placeholder 3">
            <a:extLst>
              <a:ext uri="{FF2B5EF4-FFF2-40B4-BE49-F238E27FC236}">
                <a16:creationId xmlns:a16="http://schemas.microsoft.com/office/drawing/2014/main" id="{43E18D5C-C0C1-DE60-E4F1-6569E47CE299}"/>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6" name="Picture 5">
            <a:extLst>
              <a:ext uri="{FF2B5EF4-FFF2-40B4-BE49-F238E27FC236}">
                <a16:creationId xmlns:a16="http://schemas.microsoft.com/office/drawing/2014/main" id="{681C2CDF-9D81-E1B6-A7C4-7CE9D2618848}"/>
              </a:ext>
            </a:extLst>
          </p:cNvPr>
          <p:cNvPicPr>
            <a:picLocks noChangeAspect="1"/>
          </p:cNvPicPr>
          <p:nvPr/>
        </p:nvPicPr>
        <p:blipFill>
          <a:blip r:embed="rId2"/>
          <a:stretch>
            <a:fillRect/>
          </a:stretch>
        </p:blipFill>
        <p:spPr>
          <a:xfrm>
            <a:off x="1153886" y="1853159"/>
            <a:ext cx="2786743" cy="4273005"/>
          </a:xfrm>
          <a:prstGeom prst="rect">
            <a:avLst/>
          </a:prstGeom>
        </p:spPr>
      </p:pic>
      <p:pic>
        <p:nvPicPr>
          <p:cNvPr id="8" name="Picture 7">
            <a:extLst>
              <a:ext uri="{FF2B5EF4-FFF2-40B4-BE49-F238E27FC236}">
                <a16:creationId xmlns:a16="http://schemas.microsoft.com/office/drawing/2014/main" id="{40CD3B68-C357-6C74-E2CA-92B5E95021D7}"/>
              </a:ext>
            </a:extLst>
          </p:cNvPr>
          <p:cNvPicPr>
            <a:picLocks noChangeAspect="1"/>
          </p:cNvPicPr>
          <p:nvPr/>
        </p:nvPicPr>
        <p:blipFill>
          <a:blip r:embed="rId3"/>
          <a:stretch>
            <a:fillRect/>
          </a:stretch>
        </p:blipFill>
        <p:spPr>
          <a:xfrm>
            <a:off x="4419600" y="1853159"/>
            <a:ext cx="3113314" cy="4273005"/>
          </a:xfrm>
          <a:prstGeom prst="rect">
            <a:avLst/>
          </a:prstGeom>
        </p:spPr>
      </p:pic>
    </p:spTree>
    <p:extLst>
      <p:ext uri="{BB962C8B-B14F-4D97-AF65-F5344CB8AC3E}">
        <p14:creationId xmlns:p14="http://schemas.microsoft.com/office/powerpoint/2010/main" val="38806642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8407576" y="381000"/>
            <a:ext cx="203024" cy="288824"/>
          </a:xfrm>
          <a:prstGeom prst="rect">
            <a:avLst/>
          </a:prstGeom>
        </p:spPr>
        <p:txBody>
          <a:bodyPr/>
          <a:lstStyle/>
          <a:p>
            <a:fld id="{86CB4B4D-7CA3-9044-876B-883B54F8677D}" type="slidenum">
              <a:rPr/>
              <a:t>3</a:t>
            </a:fld>
            <a:endParaRPr/>
          </a:p>
        </p:txBody>
      </p:sp>
      <p:sp>
        <p:nvSpPr>
          <p:cNvPr id="157" name="Motivation"/>
          <p:cNvSpPr txBox="1">
            <a:spLocks noGrp="1"/>
          </p:cNvSpPr>
          <p:nvPr>
            <p:ph type="title"/>
          </p:nvPr>
        </p:nvSpPr>
        <p:spPr>
          <a:xfrm>
            <a:off x="1003300" y="999749"/>
            <a:ext cx="6858000" cy="808038"/>
          </a:xfrm>
          <a:prstGeom prst="rect">
            <a:avLst/>
          </a:prstGeom>
        </p:spPr>
        <p:txBody>
          <a:bodyPr>
            <a:normAutofit/>
          </a:bodyPr>
          <a:lstStyle>
            <a:lvl1pPr>
              <a:defRPr>
                <a:latin typeface="Times New Roman" panose="02020603050405020304"/>
                <a:ea typeface="Times New Roman" panose="02020603050405020304"/>
                <a:cs typeface="Times New Roman" panose="02020603050405020304"/>
                <a:sym typeface="Times New Roman" panose="02020603050405020304"/>
              </a:defRPr>
            </a:lvl1pPr>
          </a:lstStyle>
          <a:p>
            <a:r>
              <a:rPr lang="en-IN" sz="3200" dirty="0"/>
              <a:t>Literature Survey</a:t>
            </a:r>
            <a:endParaRPr sz="3200" dirty="0"/>
          </a:p>
        </p:txBody>
      </p:sp>
      <p:sp>
        <p:nvSpPr>
          <p:cNvPr id="2" name="Text Box 1"/>
          <p:cNvSpPr txBox="1"/>
          <p:nvPr/>
        </p:nvSpPr>
        <p:spPr>
          <a:xfrm>
            <a:off x="574040" y="3931920"/>
            <a:ext cx="21717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IN" altLang="en-US" sz="14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endParaRPr>
          </a:p>
          <a:p>
            <a:pPr marL="0" marR="0" indent="0" algn="l" defTabSz="914400" rtl="0" fontAlgn="auto" latinLnBrk="0" hangingPunct="0">
              <a:lnSpc>
                <a:spcPct val="100000"/>
              </a:lnSpc>
              <a:spcBef>
                <a:spcPts val="0"/>
              </a:spcBef>
              <a:spcAft>
                <a:spcPts val="0"/>
              </a:spcAft>
              <a:buClrTx/>
              <a:buSzTx/>
              <a:buFontTx/>
              <a:buNone/>
            </a:pPr>
            <a:endParaRPr kumimoji="0" lang="en-IN" altLang="en-US" sz="14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nvPicPr>
        <p:blipFill>
          <a:blip r:embed="rId2"/>
          <a:stretch>
            <a:fillRect/>
          </a:stretch>
        </p:blipFill>
        <p:spPr>
          <a:xfrm>
            <a:off x="1303337" y="1668145"/>
            <a:ext cx="6819901" cy="1181100"/>
          </a:xfrm>
          <a:prstGeom prst="rect">
            <a:avLst/>
          </a:prstGeom>
        </p:spPr>
      </p:pic>
      <p:graphicFrame>
        <p:nvGraphicFramePr>
          <p:cNvPr id="6" name="Table 5"/>
          <p:cNvGraphicFramePr/>
          <p:nvPr>
            <p:extLst>
              <p:ext uri="{D42A27DB-BD31-4B8C-83A1-F6EECF244321}">
                <p14:modId xmlns:p14="http://schemas.microsoft.com/office/powerpoint/2010/main" val="492675453"/>
              </p:ext>
            </p:extLst>
          </p:nvPr>
        </p:nvGraphicFramePr>
        <p:xfrm>
          <a:off x="1334135" y="2836545"/>
          <a:ext cx="6771640" cy="3474720"/>
        </p:xfrm>
        <a:graphic>
          <a:graphicData uri="http://schemas.openxmlformats.org/drawingml/2006/table">
            <a:tbl>
              <a:tblPr firstRow="1" bandRow="1">
                <a:tableStyleId>{5940675A-B579-460E-94D1-54222C63F5DA}</a:tableStyleId>
              </a:tblPr>
              <a:tblGrid>
                <a:gridCol w="1316536">
                  <a:extLst>
                    <a:ext uri="{9D8B030D-6E8A-4147-A177-3AD203B41FA5}">
                      <a16:colId xmlns:a16="http://schemas.microsoft.com/office/drawing/2014/main" val="20000"/>
                    </a:ext>
                  </a:extLst>
                </a:gridCol>
                <a:gridCol w="1366158">
                  <a:extLst>
                    <a:ext uri="{9D8B030D-6E8A-4147-A177-3AD203B41FA5}">
                      <a16:colId xmlns:a16="http://schemas.microsoft.com/office/drawing/2014/main" val="20001"/>
                    </a:ext>
                  </a:extLst>
                </a:gridCol>
                <a:gridCol w="1387928">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29418">
                  <a:extLst>
                    <a:ext uri="{9D8B030D-6E8A-4147-A177-3AD203B41FA5}">
                      <a16:colId xmlns:a16="http://schemas.microsoft.com/office/drawing/2014/main" val="20004"/>
                    </a:ext>
                  </a:extLst>
                </a:gridCol>
              </a:tblGrid>
              <a:tr h="1420742">
                <a:tc>
                  <a:txBody>
                    <a:bodyPr/>
                    <a:lstStyle/>
                    <a:p>
                      <a:pPr>
                        <a:buNone/>
                      </a:pPr>
                      <a:endParaRPr lang="en-US"/>
                    </a:p>
                  </a:txBody>
                  <a:tcPr/>
                </a:tc>
                <a:tc>
                  <a:txBody>
                    <a:bodyPr/>
                    <a:lstStyle/>
                    <a:p>
                      <a:pPr marL="0" marR="0" indent="0" algn="l" defTabSz="914400" rtl="0" fontAlgn="auto" latinLnBrk="0" hangingPunct="0">
                        <a:lnSpc>
                          <a:spcPct val="100000"/>
                        </a:lnSpc>
                        <a:spcBef>
                          <a:spcPts val="0"/>
                        </a:spcBef>
                        <a:spcAft>
                          <a:spcPts val="0"/>
                        </a:spcAft>
                        <a:buClrTx/>
                        <a:buSzTx/>
                        <a:buFontTx/>
                        <a:buNone/>
                      </a:pPr>
                      <a:r>
                        <a:rPr lang="en-IN" sz="1200" dirty="0"/>
                        <a:t>Satvik Garg</a:t>
                      </a:r>
                      <a:endParaRPr kumimoji="0" lang="en-IN" altLang="en-US" sz="1200" b="0" i="0" u="none" strike="noStrike" cap="none" spc="0" normalizeH="0" baseline="0" dirty="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endParaRPr>
                    </a:p>
                  </a:txBody>
                  <a:tcPr/>
                </a:tc>
                <a:tc>
                  <a:txBody>
                    <a:bodyPr/>
                    <a:lstStyle/>
                    <a:p>
                      <a:pPr algn="l">
                        <a:buNone/>
                      </a:pPr>
                      <a:r>
                        <a:rPr lang="en-US" sz="1200" dirty="0"/>
                        <a:t>Drug Recommendation System based on Sentiment Analysis of Drug Reviews using Machine Learning</a:t>
                      </a:r>
                      <a:r>
                        <a:rPr lang="en-IN" altLang="en-US" sz="1200" dirty="0">
                          <a:latin typeface="Times New Roman" panose="02020603050405020304" pitchFamily="18" charset="0"/>
                          <a:cs typeface="Times New Roman" panose="02020603050405020304" pitchFamily="18" charset="0"/>
                        </a:rPr>
                        <a:t>[2021]</a:t>
                      </a:r>
                    </a:p>
                  </a:txBody>
                  <a:tcPr/>
                </a:tc>
                <a:tc>
                  <a:txBody>
                    <a:bodyPr/>
                    <a:lstStyle/>
                    <a:p>
                      <a:pPr algn="ctr" rtl="0"/>
                      <a:r>
                        <a:rPr lang="en-IN" sz="1200" dirty="0"/>
                        <a:t>Data Cleaning</a:t>
                      </a:r>
                    </a:p>
                    <a:p>
                      <a:pPr algn="ctr" rtl="0"/>
                      <a:r>
                        <a:rPr lang="en-IN" sz="1200" dirty="0"/>
                        <a:t>Feature Extraction</a:t>
                      </a:r>
                    </a:p>
                    <a:p>
                      <a:pPr algn="ctr" rtl="0"/>
                      <a:r>
                        <a:rPr lang="en-IN" sz="1200" dirty="0"/>
                        <a:t>Train test split using classifiers</a:t>
                      </a:r>
                    </a:p>
                    <a:p>
                      <a:pPr algn="ctr" rtl="0"/>
                      <a:r>
                        <a:rPr lang="en-IN" sz="1200" dirty="0"/>
                        <a:t>Smote</a:t>
                      </a:r>
                    </a:p>
                    <a:p>
                      <a:pPr algn="ctr" rtl="0"/>
                      <a:r>
                        <a:rPr lang="en-IN" sz="1200" dirty="0"/>
                        <a:t>Metrics</a:t>
                      </a:r>
                    </a:p>
                  </a:txBody>
                  <a:tcPr/>
                </a:tc>
                <a:tc>
                  <a:txBody>
                    <a:bodyPr/>
                    <a:lstStyle/>
                    <a:p>
                      <a:pPr algn="l">
                        <a:buNone/>
                      </a:pPr>
                      <a:r>
                        <a:rPr lang="en-US" sz="1200" dirty="0"/>
                        <a:t>It still need improvements. It needs more optimization techniques to improve the accuracy.</a:t>
                      </a:r>
                    </a:p>
                    <a:p>
                      <a:pPr algn="l">
                        <a:buNone/>
                      </a:pPr>
                      <a:r>
                        <a:rPr lang="en-US" altLang="en-US" sz="1200" dirty="0">
                          <a:latin typeface="Times New Roman" panose="02020603050405020304" pitchFamily="18" charset="0"/>
                          <a:cs typeface="Times New Roman" panose="02020603050405020304" pitchFamily="18" charset="0"/>
                        </a:rPr>
                        <a:t>93% accuracy</a:t>
                      </a:r>
                      <a:endParaRPr lang="en-I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587888">
                <a:tc>
                  <a:txBody>
                    <a:bodyPr/>
                    <a:lstStyle/>
                    <a:p>
                      <a:pPr algn="l">
                        <a:buNone/>
                      </a:pPr>
                      <a:r>
                        <a:rPr lang="en-IN" altLang="en-US" sz="1200"/>
                        <a:t>2</a:t>
                      </a:r>
                    </a:p>
                  </a:txBody>
                  <a:tcPr/>
                </a:tc>
                <a:tc>
                  <a:txBody>
                    <a:bodyPr/>
                    <a:lstStyle/>
                    <a:p>
                      <a:pPr algn="l">
                        <a:buNone/>
                      </a:pPr>
                      <a:r>
                        <a:rPr lang="en-IN" sz="1200" dirty="0"/>
                        <a:t>Theresa </a:t>
                      </a:r>
                      <a:r>
                        <a:rPr lang="en-IN" sz="1200" dirty="0" err="1"/>
                        <a:t>Olubukola</a:t>
                      </a:r>
                      <a:r>
                        <a:rPr lang="en-IN" sz="1200" dirty="0"/>
                        <a:t> </a:t>
                      </a:r>
                      <a:r>
                        <a:rPr lang="en-IN" sz="1200" dirty="0" err="1"/>
                        <a:t>Omodunbi</a:t>
                      </a:r>
                      <a:r>
                        <a:rPr lang="en-IN" sz="1200" dirty="0"/>
                        <a:t> </a:t>
                      </a:r>
                    </a:p>
                    <a:p>
                      <a:pPr algn="l">
                        <a:buNone/>
                      </a:pPr>
                      <a:r>
                        <a:rPr lang="en-IN" sz="1200" dirty="0"/>
                        <a:t>Grace </a:t>
                      </a:r>
                      <a:r>
                        <a:rPr lang="en-IN" sz="1200" dirty="0" err="1"/>
                        <a:t>Egbi</a:t>
                      </a:r>
                      <a:r>
                        <a:rPr lang="en-IN" sz="1200" dirty="0"/>
                        <a:t> </a:t>
                      </a:r>
                      <a:r>
                        <a:rPr lang="en-IN" sz="1200" dirty="0" err="1"/>
                        <a:t>Alilu</a:t>
                      </a:r>
                      <a:r>
                        <a:rPr lang="en-IN" sz="1200" dirty="0"/>
                        <a:t> Rhoda </a:t>
                      </a:r>
                      <a:r>
                        <a:rPr lang="en-IN" sz="1200" dirty="0" err="1"/>
                        <a:t>Nsikanabasi</a:t>
                      </a:r>
                      <a:r>
                        <a:rPr lang="en-IN" sz="1200" dirty="0"/>
                        <a:t> </a:t>
                      </a:r>
                      <a:r>
                        <a:rPr lang="en-IN" sz="1200" dirty="0" err="1"/>
                        <a:t>Ikono</a:t>
                      </a:r>
                      <a:endParaRPr lang="en-IN" altLang="en-US" sz="1200" dirty="0">
                        <a:latin typeface="Times New Roman" panose="02020603050405020304" pitchFamily="18" charset="0"/>
                        <a:cs typeface="Times New Roman" panose="02020603050405020304" pitchFamily="18" charset="0"/>
                      </a:endParaRPr>
                    </a:p>
                  </a:txBody>
                  <a:tcPr/>
                </a:tc>
                <a:tc>
                  <a:txBody>
                    <a:bodyPr/>
                    <a:lstStyle/>
                    <a:p>
                      <a:pPr algn="l">
                        <a:buNone/>
                      </a:pPr>
                      <a:r>
                        <a:rPr lang="en-US" sz="1200" dirty="0"/>
                        <a:t>Drug Recommender Systems: A Review of </a:t>
                      </a:r>
                      <a:r>
                        <a:rPr lang="en-US" sz="1200" dirty="0" err="1"/>
                        <a:t>Stateof</a:t>
                      </a:r>
                      <a:r>
                        <a:rPr lang="en-US" sz="1200" dirty="0"/>
                        <a:t>-the-Art Algorithms</a:t>
                      </a:r>
                      <a:r>
                        <a:rPr lang="en-IN" altLang="en-US" sz="1200" dirty="0">
                          <a:latin typeface="Times New Roman" panose="02020603050405020304" pitchFamily="18" charset="0"/>
                          <a:cs typeface="Times New Roman" panose="02020603050405020304" pitchFamily="18" charset="0"/>
                        </a:rPr>
                        <a:t>[2022]</a:t>
                      </a:r>
                    </a:p>
                  </a:txBody>
                  <a:tcPr/>
                </a:tc>
                <a:tc>
                  <a:txBody>
                    <a:bodyPr/>
                    <a:lstStyle/>
                    <a:p>
                      <a:pPr algn="l">
                        <a:buNone/>
                      </a:pPr>
                      <a:r>
                        <a:rPr lang="en-US" sz="1200" dirty="0"/>
                        <a:t>DRSs which are information systems that recommend drug(s) to users based on their symptoms using sentiment </a:t>
                      </a:r>
                      <a:r>
                        <a:rPr lang="en-US" sz="1200" dirty="0" err="1"/>
                        <a:t>analysis,ML</a:t>
                      </a:r>
                      <a:r>
                        <a:rPr lang="en-US" sz="1200" dirty="0"/>
                        <a:t> and </a:t>
                      </a:r>
                      <a:r>
                        <a:rPr lang="en-US" sz="1200" dirty="0" err="1"/>
                        <a:t>nlp</a:t>
                      </a:r>
                      <a:endParaRPr lang="en-IN" altLang="en-US" sz="1200" dirty="0">
                        <a:latin typeface="Times New Roman" panose="02020603050405020304" pitchFamily="18" charset="0"/>
                        <a:cs typeface="Times New Roman" panose="02020603050405020304" pitchFamily="18" charset="0"/>
                      </a:endParaRPr>
                    </a:p>
                  </a:txBody>
                  <a:tcPr/>
                </a:tc>
                <a:tc>
                  <a:txBody>
                    <a:bodyPr/>
                    <a:lstStyle/>
                    <a:p>
                      <a:pPr algn="l">
                        <a:buNone/>
                      </a:pPr>
                      <a:r>
                        <a:rPr lang="en-US" altLang="en-US" sz="1200" dirty="0">
                          <a:latin typeface="Times New Roman" panose="02020603050405020304" pitchFamily="18" charset="0"/>
                          <a:cs typeface="Times New Roman" panose="02020603050405020304" pitchFamily="18" charset="0"/>
                        </a:rPr>
                        <a:t>Denial to give feedbacks . Past medical history is not considered</a:t>
                      </a:r>
                    </a:p>
                    <a:p>
                      <a:pPr algn="l">
                        <a:buNone/>
                      </a:pPr>
                      <a:r>
                        <a:rPr lang="en-US" altLang="en-US" sz="1200" dirty="0">
                          <a:latin typeface="Times New Roman" panose="02020603050405020304" pitchFamily="18" charset="0"/>
                          <a:cs typeface="Times New Roman" panose="02020603050405020304" pitchFamily="18" charset="0"/>
                        </a:rPr>
                        <a:t>82% accuracy. </a:t>
                      </a:r>
                      <a:endParaRPr lang="en-I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7" name="Text Box 6"/>
          <p:cNvSpPr txBox="1"/>
          <p:nvPr/>
        </p:nvSpPr>
        <p:spPr>
          <a:xfrm>
            <a:off x="1372235" y="3335655"/>
            <a:ext cx="17907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IN" altLang="en-US" sz="14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rPr>
              <a:t>1</a:t>
            </a:r>
          </a:p>
        </p:txBody>
      </p:sp>
    </p:spTree>
    <p:extLst>
      <p:ext uri="{BB962C8B-B14F-4D97-AF65-F5344CB8AC3E}">
        <p14:creationId xmlns:p14="http://schemas.microsoft.com/office/powerpoint/2010/main" val="168018812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1AF345-F176-438A-8A97-8F6CBDD65B59}"/>
              </a:ext>
            </a:extLst>
          </p:cNvPr>
          <p:cNvSpPr>
            <a:spLocks noGrp="1"/>
          </p:cNvSpPr>
          <p:nvPr>
            <p:ph type="title"/>
          </p:nvPr>
        </p:nvSpPr>
        <p:spPr>
          <a:xfrm>
            <a:off x="794657" y="381000"/>
            <a:ext cx="6858000" cy="808038"/>
          </a:xfrm>
        </p:spPr>
        <p:txBody>
          <a:bodyPr/>
          <a:lstStyle/>
          <a:p>
            <a:r>
              <a:rPr lang="en-US" dirty="0"/>
              <a:t>Testing</a:t>
            </a:r>
          </a:p>
        </p:txBody>
      </p:sp>
      <p:sp>
        <p:nvSpPr>
          <p:cNvPr id="4" name="Text Placeholder 3">
            <a:extLst>
              <a:ext uri="{FF2B5EF4-FFF2-40B4-BE49-F238E27FC236}">
                <a16:creationId xmlns:a16="http://schemas.microsoft.com/office/drawing/2014/main" id="{A13E7381-A9B6-6F67-5F20-EF006864BE44}"/>
              </a:ext>
            </a:extLst>
          </p:cNvPr>
          <p:cNvSpPr>
            <a:spLocks noGrp="1"/>
          </p:cNvSpPr>
          <p:nvPr>
            <p:ph type="body" idx="1"/>
          </p:nvPr>
        </p:nvSpPr>
        <p:spPr>
          <a:xfrm>
            <a:off x="734008" y="1246414"/>
            <a:ext cx="8061649" cy="5007429"/>
          </a:xfrm>
        </p:spPr>
        <p:txBody>
          <a:bodyPr/>
          <a:lstStyle/>
          <a:p>
            <a:r>
              <a:rPr lang="en-US" dirty="0"/>
              <a:t>In Testing phase, we test our deployed models to predict the Top Drugs. We created an interactive drop-down menu in python which suggests top 5 drugs based on the condition.</a:t>
            </a:r>
          </a:p>
          <a:p>
            <a:pPr marL="0" indent="0">
              <a:buNone/>
            </a:pPr>
            <a:r>
              <a:rPr lang="en-US" dirty="0"/>
              <a:t>     Perceptron(TF-IDF)                           Perceptron(BoW)</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SGD(TF-IDF)                                           SGD(BoW)</a:t>
            </a:r>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pic>
        <p:nvPicPr>
          <p:cNvPr id="7" name="Picture 6">
            <a:extLst>
              <a:ext uri="{FF2B5EF4-FFF2-40B4-BE49-F238E27FC236}">
                <a16:creationId xmlns:a16="http://schemas.microsoft.com/office/drawing/2014/main" id="{A9A66882-0EBE-1AE2-3A77-F79B534081EA}"/>
              </a:ext>
            </a:extLst>
          </p:cNvPr>
          <p:cNvPicPr>
            <a:picLocks noChangeAspect="1"/>
          </p:cNvPicPr>
          <p:nvPr/>
        </p:nvPicPr>
        <p:blipFill>
          <a:blip r:embed="rId2"/>
          <a:stretch>
            <a:fillRect/>
          </a:stretch>
        </p:blipFill>
        <p:spPr>
          <a:xfrm>
            <a:off x="4863582" y="2596827"/>
            <a:ext cx="3680818" cy="1457336"/>
          </a:xfrm>
          <a:prstGeom prst="rect">
            <a:avLst/>
          </a:prstGeom>
        </p:spPr>
      </p:pic>
      <p:pic>
        <p:nvPicPr>
          <p:cNvPr id="9" name="Picture 8">
            <a:extLst>
              <a:ext uri="{FF2B5EF4-FFF2-40B4-BE49-F238E27FC236}">
                <a16:creationId xmlns:a16="http://schemas.microsoft.com/office/drawing/2014/main" id="{A07311B4-9086-27CC-CAD0-59885124E653}"/>
              </a:ext>
            </a:extLst>
          </p:cNvPr>
          <p:cNvPicPr>
            <a:picLocks noChangeAspect="1"/>
          </p:cNvPicPr>
          <p:nvPr/>
        </p:nvPicPr>
        <p:blipFill>
          <a:blip r:embed="rId3"/>
          <a:stretch>
            <a:fillRect/>
          </a:stretch>
        </p:blipFill>
        <p:spPr>
          <a:xfrm>
            <a:off x="794657" y="2596827"/>
            <a:ext cx="3657571" cy="1455094"/>
          </a:xfrm>
          <a:prstGeom prst="rect">
            <a:avLst/>
          </a:prstGeom>
        </p:spPr>
      </p:pic>
      <p:pic>
        <p:nvPicPr>
          <p:cNvPr id="11" name="Picture 10">
            <a:extLst>
              <a:ext uri="{FF2B5EF4-FFF2-40B4-BE49-F238E27FC236}">
                <a16:creationId xmlns:a16="http://schemas.microsoft.com/office/drawing/2014/main" id="{3278EC7B-31C7-94C2-6DE9-8F5E97779885}"/>
              </a:ext>
            </a:extLst>
          </p:cNvPr>
          <p:cNvPicPr>
            <a:picLocks noChangeAspect="1"/>
          </p:cNvPicPr>
          <p:nvPr/>
        </p:nvPicPr>
        <p:blipFill>
          <a:blip r:embed="rId4"/>
          <a:stretch>
            <a:fillRect/>
          </a:stretch>
        </p:blipFill>
        <p:spPr>
          <a:xfrm>
            <a:off x="734008" y="4426592"/>
            <a:ext cx="3718220" cy="1600212"/>
          </a:xfrm>
          <a:prstGeom prst="rect">
            <a:avLst/>
          </a:prstGeom>
        </p:spPr>
      </p:pic>
      <p:pic>
        <p:nvPicPr>
          <p:cNvPr id="13" name="Picture 12">
            <a:extLst>
              <a:ext uri="{FF2B5EF4-FFF2-40B4-BE49-F238E27FC236}">
                <a16:creationId xmlns:a16="http://schemas.microsoft.com/office/drawing/2014/main" id="{B842E332-A8EC-C273-721D-B49586E2C3D0}"/>
              </a:ext>
            </a:extLst>
          </p:cNvPr>
          <p:cNvPicPr>
            <a:picLocks noChangeAspect="1"/>
          </p:cNvPicPr>
          <p:nvPr/>
        </p:nvPicPr>
        <p:blipFill>
          <a:blip r:embed="rId5"/>
          <a:stretch>
            <a:fillRect/>
          </a:stretch>
        </p:blipFill>
        <p:spPr>
          <a:xfrm>
            <a:off x="4863582" y="4435300"/>
            <a:ext cx="3805265" cy="1504961"/>
          </a:xfrm>
          <a:prstGeom prst="rect">
            <a:avLst/>
          </a:prstGeom>
        </p:spPr>
      </p:pic>
    </p:spTree>
    <p:extLst>
      <p:ext uri="{BB962C8B-B14F-4D97-AF65-F5344CB8AC3E}">
        <p14:creationId xmlns:p14="http://schemas.microsoft.com/office/powerpoint/2010/main" val="53064197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1AF345-F176-438A-8A97-8F6CBDD65B59}"/>
              </a:ext>
            </a:extLst>
          </p:cNvPr>
          <p:cNvSpPr>
            <a:spLocks noGrp="1"/>
          </p:cNvSpPr>
          <p:nvPr>
            <p:ph type="title"/>
          </p:nvPr>
        </p:nvSpPr>
        <p:spPr>
          <a:xfrm>
            <a:off x="794657" y="381000"/>
            <a:ext cx="6858000" cy="808038"/>
          </a:xfrm>
        </p:spPr>
        <p:txBody>
          <a:bodyPr/>
          <a:lstStyle/>
          <a:p>
            <a:r>
              <a:rPr lang="en-US" dirty="0"/>
              <a:t>Testing</a:t>
            </a:r>
          </a:p>
        </p:txBody>
      </p:sp>
      <p:sp>
        <p:nvSpPr>
          <p:cNvPr id="4" name="Text Placeholder 3">
            <a:extLst>
              <a:ext uri="{FF2B5EF4-FFF2-40B4-BE49-F238E27FC236}">
                <a16:creationId xmlns:a16="http://schemas.microsoft.com/office/drawing/2014/main" id="{A13E7381-A9B6-6F67-5F20-EF006864BE44}"/>
              </a:ext>
            </a:extLst>
          </p:cNvPr>
          <p:cNvSpPr>
            <a:spLocks noGrp="1"/>
          </p:cNvSpPr>
          <p:nvPr>
            <p:ph type="body" idx="1"/>
          </p:nvPr>
        </p:nvSpPr>
        <p:spPr>
          <a:xfrm>
            <a:off x="734008" y="1246414"/>
            <a:ext cx="8061649" cy="5007429"/>
          </a:xfrm>
        </p:spPr>
        <p:txBody>
          <a:bodyPr/>
          <a:lstStyle/>
          <a:p>
            <a:r>
              <a:rPr lang="en-US" dirty="0"/>
              <a:t>Naive Bayes(TF-IDF)                           Naive Bayes(BoW)</a:t>
            </a:r>
          </a:p>
          <a:p>
            <a:endParaRPr lang="en-US" dirty="0"/>
          </a:p>
          <a:p>
            <a:endParaRPr lang="en-US" dirty="0"/>
          </a:p>
          <a:p>
            <a:endParaRPr lang="en-US" dirty="0"/>
          </a:p>
          <a:p>
            <a:endParaRPr lang="en-US" dirty="0"/>
          </a:p>
          <a:p>
            <a:endParaRPr lang="en-US" dirty="0"/>
          </a:p>
          <a:p>
            <a:endParaRPr lang="en-US" dirty="0"/>
          </a:p>
          <a:p>
            <a:pPr marL="0" indent="0">
              <a:buNone/>
            </a:pPr>
            <a:r>
              <a:rPr lang="en-US" dirty="0"/>
              <a:t>Using All Machine Learning Algorithms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pic>
        <p:nvPicPr>
          <p:cNvPr id="6" name="Picture 5">
            <a:extLst>
              <a:ext uri="{FF2B5EF4-FFF2-40B4-BE49-F238E27FC236}">
                <a16:creationId xmlns:a16="http://schemas.microsoft.com/office/drawing/2014/main" id="{64A90F6B-5BAC-FC01-8BCB-DF28F5FA7299}"/>
              </a:ext>
            </a:extLst>
          </p:cNvPr>
          <p:cNvPicPr>
            <a:picLocks noChangeAspect="1"/>
          </p:cNvPicPr>
          <p:nvPr/>
        </p:nvPicPr>
        <p:blipFill>
          <a:blip r:embed="rId2"/>
          <a:stretch>
            <a:fillRect/>
          </a:stretch>
        </p:blipFill>
        <p:spPr>
          <a:xfrm>
            <a:off x="589612" y="1895464"/>
            <a:ext cx="3710015" cy="1533536"/>
          </a:xfrm>
          <a:prstGeom prst="rect">
            <a:avLst/>
          </a:prstGeom>
        </p:spPr>
      </p:pic>
      <p:pic>
        <p:nvPicPr>
          <p:cNvPr id="10" name="Picture 9">
            <a:extLst>
              <a:ext uri="{FF2B5EF4-FFF2-40B4-BE49-F238E27FC236}">
                <a16:creationId xmlns:a16="http://schemas.microsoft.com/office/drawing/2014/main" id="{1929010B-F166-B08D-15BE-9A98E3B811C8}"/>
              </a:ext>
            </a:extLst>
          </p:cNvPr>
          <p:cNvPicPr>
            <a:picLocks noChangeAspect="1"/>
          </p:cNvPicPr>
          <p:nvPr/>
        </p:nvPicPr>
        <p:blipFill>
          <a:blip r:embed="rId3"/>
          <a:stretch>
            <a:fillRect/>
          </a:stretch>
        </p:blipFill>
        <p:spPr>
          <a:xfrm>
            <a:off x="4572000" y="1850220"/>
            <a:ext cx="4162455" cy="1624024"/>
          </a:xfrm>
          <a:prstGeom prst="rect">
            <a:avLst/>
          </a:prstGeom>
        </p:spPr>
      </p:pic>
      <p:pic>
        <p:nvPicPr>
          <p:cNvPr id="7" name="Picture 6">
            <a:extLst>
              <a:ext uri="{FF2B5EF4-FFF2-40B4-BE49-F238E27FC236}">
                <a16:creationId xmlns:a16="http://schemas.microsoft.com/office/drawing/2014/main" id="{20595E37-2024-857C-95AB-28687C9BD9A9}"/>
              </a:ext>
            </a:extLst>
          </p:cNvPr>
          <p:cNvPicPr>
            <a:picLocks noChangeAspect="1"/>
          </p:cNvPicPr>
          <p:nvPr/>
        </p:nvPicPr>
        <p:blipFill>
          <a:blip r:embed="rId4"/>
          <a:stretch>
            <a:fillRect/>
          </a:stretch>
        </p:blipFill>
        <p:spPr>
          <a:xfrm>
            <a:off x="2218630" y="4369928"/>
            <a:ext cx="4010054" cy="1514486"/>
          </a:xfrm>
          <a:prstGeom prst="rect">
            <a:avLst/>
          </a:prstGeom>
        </p:spPr>
      </p:pic>
    </p:spTree>
    <p:extLst>
      <p:ext uri="{BB962C8B-B14F-4D97-AF65-F5344CB8AC3E}">
        <p14:creationId xmlns:p14="http://schemas.microsoft.com/office/powerpoint/2010/main" val="30432347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975AF9-D3C7-12C2-82B1-C15F9F6ADF0D}"/>
              </a:ext>
            </a:extLst>
          </p:cNvPr>
          <p:cNvSpPr>
            <a:spLocks noGrp="1"/>
          </p:cNvSpPr>
          <p:nvPr>
            <p:ph type="title"/>
          </p:nvPr>
        </p:nvSpPr>
        <p:spPr>
          <a:xfrm>
            <a:off x="914400" y="513533"/>
            <a:ext cx="6858000" cy="808038"/>
          </a:xfrm>
        </p:spPr>
        <p:txBody>
          <a:bodyPr>
            <a:normAutofit fontScale="90000"/>
          </a:bodyPr>
          <a:lstStyle/>
          <a:p>
            <a: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t>Result and Analysis</a:t>
            </a:r>
            <a:b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br>
            <a:endParaRPr lang="en-US" dirty="0"/>
          </a:p>
        </p:txBody>
      </p:sp>
      <p:sp>
        <p:nvSpPr>
          <p:cNvPr id="9" name="Text Placeholder 8">
            <a:extLst>
              <a:ext uri="{FF2B5EF4-FFF2-40B4-BE49-F238E27FC236}">
                <a16:creationId xmlns:a16="http://schemas.microsoft.com/office/drawing/2014/main" id="{2E8BF1C1-D98B-90D4-3007-97503445B628}"/>
              </a:ext>
            </a:extLst>
          </p:cNvPr>
          <p:cNvSpPr>
            <a:spLocks noGrp="1"/>
          </p:cNvSpPr>
          <p:nvPr>
            <p:ph type="body" idx="1"/>
          </p:nvPr>
        </p:nvSpPr>
        <p:spPr>
          <a:xfrm>
            <a:off x="914400" y="1321572"/>
            <a:ext cx="7315200" cy="4804592"/>
          </a:xfrm>
        </p:spPr>
        <p:txBody>
          <a:bodyPr/>
          <a:lstStyle/>
          <a:p>
            <a:r>
              <a:rPr lang="en-US" dirty="0"/>
              <a:t>By this graph, only </a:t>
            </a:r>
            <a:r>
              <a:rPr lang="en-US" dirty="0">
                <a:solidFill>
                  <a:srgbClr val="FF0000"/>
                </a:solidFill>
              </a:rPr>
              <a:t>condition</a:t>
            </a:r>
            <a:r>
              <a:rPr lang="en-US" dirty="0"/>
              <a:t> column has null values</a:t>
            </a:r>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pic>
        <p:nvPicPr>
          <p:cNvPr id="7" name="Picture 6">
            <a:extLst>
              <a:ext uri="{FF2B5EF4-FFF2-40B4-BE49-F238E27FC236}">
                <a16:creationId xmlns:a16="http://schemas.microsoft.com/office/drawing/2014/main" id="{2D08FC58-9D42-B903-2A6F-66628079EF82}"/>
              </a:ext>
            </a:extLst>
          </p:cNvPr>
          <p:cNvPicPr>
            <a:picLocks noChangeAspect="1"/>
          </p:cNvPicPr>
          <p:nvPr/>
        </p:nvPicPr>
        <p:blipFill>
          <a:blip r:embed="rId2"/>
          <a:stretch>
            <a:fillRect/>
          </a:stretch>
        </p:blipFill>
        <p:spPr>
          <a:xfrm>
            <a:off x="2058956" y="2214464"/>
            <a:ext cx="3961472" cy="3641483"/>
          </a:xfrm>
          <a:prstGeom prst="rect">
            <a:avLst/>
          </a:prstGeom>
        </p:spPr>
      </p:pic>
    </p:spTree>
    <p:extLst>
      <p:ext uri="{BB962C8B-B14F-4D97-AF65-F5344CB8AC3E}">
        <p14:creationId xmlns:p14="http://schemas.microsoft.com/office/powerpoint/2010/main" val="172246815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975AF9-D3C7-12C2-82B1-C15F9F6ADF0D}"/>
              </a:ext>
            </a:extLst>
          </p:cNvPr>
          <p:cNvSpPr>
            <a:spLocks noGrp="1"/>
          </p:cNvSpPr>
          <p:nvPr>
            <p:ph type="title"/>
          </p:nvPr>
        </p:nvSpPr>
        <p:spPr>
          <a:xfrm>
            <a:off x="914400" y="513533"/>
            <a:ext cx="6858000" cy="808038"/>
          </a:xfrm>
        </p:spPr>
        <p:txBody>
          <a:bodyPr>
            <a:normAutofit fontScale="90000"/>
          </a:bodyPr>
          <a:lstStyle/>
          <a:p>
            <a: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t>Result and Analysis</a:t>
            </a:r>
            <a:b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br>
            <a:endParaRPr lang="en-US" dirty="0"/>
          </a:p>
        </p:txBody>
      </p:sp>
      <p:sp>
        <p:nvSpPr>
          <p:cNvPr id="9" name="Text Placeholder 8">
            <a:extLst>
              <a:ext uri="{FF2B5EF4-FFF2-40B4-BE49-F238E27FC236}">
                <a16:creationId xmlns:a16="http://schemas.microsoft.com/office/drawing/2014/main" id="{2E8BF1C1-D98B-90D4-3007-97503445B628}"/>
              </a:ext>
            </a:extLst>
          </p:cNvPr>
          <p:cNvSpPr>
            <a:spLocks noGrp="1"/>
          </p:cNvSpPr>
          <p:nvPr>
            <p:ph type="body" idx="1"/>
          </p:nvPr>
        </p:nvSpPr>
        <p:spPr>
          <a:xfrm>
            <a:off x="914400" y="1321572"/>
            <a:ext cx="7315200" cy="4804592"/>
          </a:xfrm>
        </p:spPr>
        <p:txBody>
          <a:bodyPr/>
          <a:lstStyle/>
          <a:p>
            <a:pPr marL="0" indent="0">
              <a:buNone/>
            </a:pPr>
            <a:r>
              <a:rPr lang="en-US" dirty="0"/>
              <a:t>List of top 20 conditions with many drugs available</a:t>
            </a:r>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pic>
        <p:nvPicPr>
          <p:cNvPr id="3" name="Picture 2">
            <a:extLst>
              <a:ext uri="{FF2B5EF4-FFF2-40B4-BE49-F238E27FC236}">
                <a16:creationId xmlns:a16="http://schemas.microsoft.com/office/drawing/2014/main" id="{8ED46B7E-644C-FD1D-1A11-E7AE6CBBD437}"/>
              </a:ext>
            </a:extLst>
          </p:cNvPr>
          <p:cNvPicPr>
            <a:picLocks noChangeAspect="1"/>
          </p:cNvPicPr>
          <p:nvPr/>
        </p:nvPicPr>
        <p:blipFill>
          <a:blip r:embed="rId2"/>
          <a:stretch>
            <a:fillRect/>
          </a:stretch>
        </p:blipFill>
        <p:spPr>
          <a:xfrm>
            <a:off x="759558" y="1891004"/>
            <a:ext cx="8163483" cy="3806891"/>
          </a:xfrm>
          <a:prstGeom prst="rect">
            <a:avLst/>
          </a:prstGeom>
        </p:spPr>
      </p:pic>
    </p:spTree>
    <p:extLst>
      <p:ext uri="{BB962C8B-B14F-4D97-AF65-F5344CB8AC3E}">
        <p14:creationId xmlns:p14="http://schemas.microsoft.com/office/powerpoint/2010/main" val="366659634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975AF9-D3C7-12C2-82B1-C15F9F6ADF0D}"/>
              </a:ext>
            </a:extLst>
          </p:cNvPr>
          <p:cNvSpPr>
            <a:spLocks noGrp="1"/>
          </p:cNvSpPr>
          <p:nvPr>
            <p:ph type="title"/>
          </p:nvPr>
        </p:nvSpPr>
        <p:spPr>
          <a:xfrm>
            <a:off x="914400" y="513533"/>
            <a:ext cx="6858000" cy="808038"/>
          </a:xfrm>
        </p:spPr>
        <p:txBody>
          <a:bodyPr>
            <a:normAutofit fontScale="90000"/>
          </a:bodyPr>
          <a:lstStyle/>
          <a:p>
            <a: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t>Result and Analysis</a:t>
            </a:r>
            <a:b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b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sp>
        <p:nvSpPr>
          <p:cNvPr id="4" name="Text Placeholder 3">
            <a:extLst>
              <a:ext uri="{FF2B5EF4-FFF2-40B4-BE49-F238E27FC236}">
                <a16:creationId xmlns:a16="http://schemas.microsoft.com/office/drawing/2014/main" id="{657045B8-D37D-3FC2-E7CC-7D47E13D8E67}"/>
              </a:ext>
            </a:extLst>
          </p:cNvPr>
          <p:cNvSpPr>
            <a:spLocks noGrp="1"/>
          </p:cNvSpPr>
          <p:nvPr>
            <p:ph type="body" idx="1"/>
          </p:nvPr>
        </p:nvSpPr>
        <p:spPr>
          <a:xfrm>
            <a:off x="914400" y="1321572"/>
            <a:ext cx="7315200" cy="4804592"/>
          </a:xfrm>
        </p:spPr>
        <p:txBody>
          <a:bodyPr/>
          <a:lstStyle/>
          <a:p>
            <a:r>
              <a:rPr lang="en-US" dirty="0"/>
              <a:t>Recommendation</a:t>
            </a:r>
          </a:p>
        </p:txBody>
      </p:sp>
      <p:pic>
        <p:nvPicPr>
          <p:cNvPr id="7" name="Picture 6">
            <a:extLst>
              <a:ext uri="{FF2B5EF4-FFF2-40B4-BE49-F238E27FC236}">
                <a16:creationId xmlns:a16="http://schemas.microsoft.com/office/drawing/2014/main" id="{D1236006-5616-4D9A-53F8-D9082777CBBA}"/>
              </a:ext>
            </a:extLst>
          </p:cNvPr>
          <p:cNvPicPr>
            <a:picLocks noChangeAspect="1"/>
          </p:cNvPicPr>
          <p:nvPr/>
        </p:nvPicPr>
        <p:blipFill>
          <a:blip r:embed="rId2"/>
          <a:stretch>
            <a:fillRect/>
          </a:stretch>
        </p:blipFill>
        <p:spPr>
          <a:xfrm>
            <a:off x="1171021" y="1798664"/>
            <a:ext cx="5557878" cy="1581162"/>
          </a:xfrm>
          <a:prstGeom prst="rect">
            <a:avLst/>
          </a:prstGeom>
        </p:spPr>
      </p:pic>
      <p:pic>
        <p:nvPicPr>
          <p:cNvPr id="11" name="Picture 10">
            <a:extLst>
              <a:ext uri="{FF2B5EF4-FFF2-40B4-BE49-F238E27FC236}">
                <a16:creationId xmlns:a16="http://schemas.microsoft.com/office/drawing/2014/main" id="{DF561051-4131-AADF-0B7B-C94CC4D674C4}"/>
              </a:ext>
            </a:extLst>
          </p:cNvPr>
          <p:cNvPicPr>
            <a:picLocks noChangeAspect="1"/>
          </p:cNvPicPr>
          <p:nvPr/>
        </p:nvPicPr>
        <p:blipFill>
          <a:blip r:embed="rId3"/>
          <a:stretch>
            <a:fillRect/>
          </a:stretch>
        </p:blipFill>
        <p:spPr>
          <a:xfrm>
            <a:off x="1819311" y="3586733"/>
            <a:ext cx="4514649" cy="2332523"/>
          </a:xfrm>
          <a:prstGeom prst="rect">
            <a:avLst/>
          </a:prstGeom>
        </p:spPr>
      </p:pic>
    </p:spTree>
    <p:extLst>
      <p:ext uri="{BB962C8B-B14F-4D97-AF65-F5344CB8AC3E}">
        <p14:creationId xmlns:p14="http://schemas.microsoft.com/office/powerpoint/2010/main" val="265353633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975AF9-D3C7-12C2-82B1-C15F9F6ADF0D}"/>
              </a:ext>
            </a:extLst>
          </p:cNvPr>
          <p:cNvSpPr>
            <a:spLocks noGrp="1"/>
          </p:cNvSpPr>
          <p:nvPr>
            <p:ph type="title"/>
          </p:nvPr>
        </p:nvSpPr>
        <p:spPr>
          <a:xfrm>
            <a:off x="914400" y="513533"/>
            <a:ext cx="6858000" cy="808038"/>
          </a:xfrm>
        </p:spPr>
        <p:txBody>
          <a:bodyPr>
            <a:normAutofit fontScale="90000"/>
          </a:bodyPr>
          <a:lstStyle/>
          <a:p>
            <a: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t>Result and Analysis</a:t>
            </a:r>
            <a:b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b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sp>
        <p:nvSpPr>
          <p:cNvPr id="4" name="Text Placeholder 3">
            <a:extLst>
              <a:ext uri="{FF2B5EF4-FFF2-40B4-BE49-F238E27FC236}">
                <a16:creationId xmlns:a16="http://schemas.microsoft.com/office/drawing/2014/main" id="{657045B8-D37D-3FC2-E7CC-7D47E13D8E67}"/>
              </a:ext>
            </a:extLst>
          </p:cNvPr>
          <p:cNvSpPr>
            <a:spLocks noGrp="1"/>
          </p:cNvSpPr>
          <p:nvPr>
            <p:ph type="body" idx="1"/>
          </p:nvPr>
        </p:nvSpPr>
        <p:spPr>
          <a:xfrm>
            <a:off x="914400" y="1321572"/>
            <a:ext cx="7315200" cy="4804592"/>
          </a:xfrm>
        </p:spPr>
        <p:txBody>
          <a:bodyPr/>
          <a:lstStyle/>
          <a:p>
            <a:r>
              <a:rPr lang="en-US" dirty="0"/>
              <a:t>Recommendation</a:t>
            </a:r>
          </a:p>
        </p:txBody>
      </p:sp>
      <p:pic>
        <p:nvPicPr>
          <p:cNvPr id="3" name="Picture 2">
            <a:extLst>
              <a:ext uri="{FF2B5EF4-FFF2-40B4-BE49-F238E27FC236}">
                <a16:creationId xmlns:a16="http://schemas.microsoft.com/office/drawing/2014/main" id="{0210EA28-8135-2827-B819-B125896F06B7}"/>
              </a:ext>
            </a:extLst>
          </p:cNvPr>
          <p:cNvPicPr>
            <a:picLocks noChangeAspect="1"/>
          </p:cNvPicPr>
          <p:nvPr/>
        </p:nvPicPr>
        <p:blipFill>
          <a:blip r:embed="rId2"/>
          <a:stretch>
            <a:fillRect/>
          </a:stretch>
        </p:blipFill>
        <p:spPr>
          <a:xfrm>
            <a:off x="1268963" y="1726713"/>
            <a:ext cx="4693222" cy="1544554"/>
          </a:xfrm>
          <a:prstGeom prst="rect">
            <a:avLst/>
          </a:prstGeom>
        </p:spPr>
      </p:pic>
      <p:pic>
        <p:nvPicPr>
          <p:cNvPr id="9" name="Picture 8">
            <a:extLst>
              <a:ext uri="{FF2B5EF4-FFF2-40B4-BE49-F238E27FC236}">
                <a16:creationId xmlns:a16="http://schemas.microsoft.com/office/drawing/2014/main" id="{37077DDA-3F44-3632-251E-9CEFC9206B1A}"/>
              </a:ext>
            </a:extLst>
          </p:cNvPr>
          <p:cNvPicPr>
            <a:picLocks noChangeAspect="1"/>
          </p:cNvPicPr>
          <p:nvPr/>
        </p:nvPicPr>
        <p:blipFill>
          <a:blip r:embed="rId3"/>
          <a:stretch>
            <a:fillRect/>
          </a:stretch>
        </p:blipFill>
        <p:spPr>
          <a:xfrm>
            <a:off x="1268963" y="3323497"/>
            <a:ext cx="5416737" cy="2858630"/>
          </a:xfrm>
          <a:prstGeom prst="rect">
            <a:avLst/>
          </a:prstGeom>
        </p:spPr>
      </p:pic>
    </p:spTree>
    <p:extLst>
      <p:ext uri="{BB962C8B-B14F-4D97-AF65-F5344CB8AC3E}">
        <p14:creationId xmlns:p14="http://schemas.microsoft.com/office/powerpoint/2010/main" val="419134011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975AF9-D3C7-12C2-82B1-C15F9F6ADF0D}"/>
              </a:ext>
            </a:extLst>
          </p:cNvPr>
          <p:cNvSpPr>
            <a:spLocks noGrp="1"/>
          </p:cNvSpPr>
          <p:nvPr>
            <p:ph type="title"/>
          </p:nvPr>
        </p:nvSpPr>
        <p:spPr>
          <a:xfrm>
            <a:off x="914400" y="513533"/>
            <a:ext cx="6858000" cy="808038"/>
          </a:xfrm>
        </p:spPr>
        <p:txBody>
          <a:bodyPr>
            <a:normAutofit fontScale="90000"/>
          </a:bodyPr>
          <a:lstStyle/>
          <a:p>
            <a: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t>Result and Analysis</a:t>
            </a:r>
            <a:b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b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sp>
        <p:nvSpPr>
          <p:cNvPr id="4" name="Text Placeholder 3">
            <a:extLst>
              <a:ext uri="{FF2B5EF4-FFF2-40B4-BE49-F238E27FC236}">
                <a16:creationId xmlns:a16="http://schemas.microsoft.com/office/drawing/2014/main" id="{657045B8-D37D-3FC2-E7CC-7D47E13D8E67}"/>
              </a:ext>
            </a:extLst>
          </p:cNvPr>
          <p:cNvSpPr>
            <a:spLocks noGrp="1"/>
          </p:cNvSpPr>
          <p:nvPr>
            <p:ph type="body" idx="1"/>
          </p:nvPr>
        </p:nvSpPr>
        <p:spPr>
          <a:xfrm>
            <a:off x="835308" y="1321572"/>
            <a:ext cx="7394292" cy="4804592"/>
          </a:xfrm>
        </p:spPr>
        <p:txBody>
          <a:bodyPr/>
          <a:lstStyle/>
          <a:p>
            <a:r>
              <a:rPr lang="en-US" dirty="0"/>
              <a:t>Tabular format for Classifiers when TF-IDF is used</a:t>
            </a:r>
          </a:p>
        </p:txBody>
      </p:sp>
      <p:pic>
        <p:nvPicPr>
          <p:cNvPr id="6" name="Picture 5">
            <a:extLst>
              <a:ext uri="{FF2B5EF4-FFF2-40B4-BE49-F238E27FC236}">
                <a16:creationId xmlns:a16="http://schemas.microsoft.com/office/drawing/2014/main" id="{0335E570-508D-0084-D4FD-78ACFFFD8811}"/>
              </a:ext>
            </a:extLst>
          </p:cNvPr>
          <p:cNvPicPr>
            <a:picLocks noChangeAspect="1"/>
          </p:cNvPicPr>
          <p:nvPr/>
        </p:nvPicPr>
        <p:blipFill>
          <a:blip r:embed="rId2"/>
          <a:stretch>
            <a:fillRect/>
          </a:stretch>
        </p:blipFill>
        <p:spPr>
          <a:xfrm>
            <a:off x="941362" y="2313932"/>
            <a:ext cx="7367330" cy="2819871"/>
          </a:xfrm>
          <a:prstGeom prst="rect">
            <a:avLst/>
          </a:prstGeom>
        </p:spPr>
      </p:pic>
    </p:spTree>
    <p:extLst>
      <p:ext uri="{BB962C8B-B14F-4D97-AF65-F5344CB8AC3E}">
        <p14:creationId xmlns:p14="http://schemas.microsoft.com/office/powerpoint/2010/main" val="372791336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975AF9-D3C7-12C2-82B1-C15F9F6ADF0D}"/>
              </a:ext>
            </a:extLst>
          </p:cNvPr>
          <p:cNvSpPr>
            <a:spLocks noGrp="1"/>
          </p:cNvSpPr>
          <p:nvPr>
            <p:ph type="title"/>
          </p:nvPr>
        </p:nvSpPr>
        <p:spPr>
          <a:xfrm>
            <a:off x="914400" y="513533"/>
            <a:ext cx="6858000" cy="808038"/>
          </a:xfrm>
        </p:spPr>
        <p:txBody>
          <a:bodyPr>
            <a:normAutofit fontScale="90000"/>
          </a:bodyPr>
          <a:lstStyle/>
          <a:p>
            <a: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t>Result and Analysis</a:t>
            </a:r>
            <a:b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b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sp>
        <p:nvSpPr>
          <p:cNvPr id="4" name="Text Placeholder 3">
            <a:extLst>
              <a:ext uri="{FF2B5EF4-FFF2-40B4-BE49-F238E27FC236}">
                <a16:creationId xmlns:a16="http://schemas.microsoft.com/office/drawing/2014/main" id="{657045B8-D37D-3FC2-E7CC-7D47E13D8E67}"/>
              </a:ext>
            </a:extLst>
          </p:cNvPr>
          <p:cNvSpPr>
            <a:spLocks noGrp="1"/>
          </p:cNvSpPr>
          <p:nvPr>
            <p:ph type="body" idx="1"/>
          </p:nvPr>
        </p:nvSpPr>
        <p:spPr>
          <a:xfrm>
            <a:off x="835308" y="1321572"/>
            <a:ext cx="7394292" cy="4804592"/>
          </a:xfrm>
        </p:spPr>
        <p:txBody>
          <a:bodyPr/>
          <a:lstStyle/>
          <a:p>
            <a:r>
              <a:rPr lang="en-US" dirty="0"/>
              <a:t>Tabular format for Classifiers when BoW is used</a:t>
            </a:r>
          </a:p>
        </p:txBody>
      </p:sp>
      <p:pic>
        <p:nvPicPr>
          <p:cNvPr id="3" name="Picture 2">
            <a:extLst>
              <a:ext uri="{FF2B5EF4-FFF2-40B4-BE49-F238E27FC236}">
                <a16:creationId xmlns:a16="http://schemas.microsoft.com/office/drawing/2014/main" id="{A0EFFBE5-4E0C-9B52-C4B4-0F1C83F74354}"/>
              </a:ext>
            </a:extLst>
          </p:cNvPr>
          <p:cNvPicPr>
            <a:picLocks noChangeAspect="1"/>
          </p:cNvPicPr>
          <p:nvPr/>
        </p:nvPicPr>
        <p:blipFill>
          <a:blip r:embed="rId2"/>
          <a:stretch>
            <a:fillRect/>
          </a:stretch>
        </p:blipFill>
        <p:spPr>
          <a:xfrm>
            <a:off x="917081" y="2469133"/>
            <a:ext cx="7230746" cy="2822588"/>
          </a:xfrm>
          <a:prstGeom prst="rect">
            <a:avLst/>
          </a:prstGeom>
        </p:spPr>
      </p:pic>
    </p:spTree>
    <p:extLst>
      <p:ext uri="{BB962C8B-B14F-4D97-AF65-F5344CB8AC3E}">
        <p14:creationId xmlns:p14="http://schemas.microsoft.com/office/powerpoint/2010/main" val="35379215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975AF9-D3C7-12C2-82B1-C15F9F6ADF0D}"/>
              </a:ext>
            </a:extLst>
          </p:cNvPr>
          <p:cNvSpPr>
            <a:spLocks noGrp="1"/>
          </p:cNvSpPr>
          <p:nvPr>
            <p:ph type="title"/>
          </p:nvPr>
        </p:nvSpPr>
        <p:spPr>
          <a:xfrm>
            <a:off x="914400" y="513533"/>
            <a:ext cx="6858000" cy="808038"/>
          </a:xfrm>
        </p:spPr>
        <p:txBody>
          <a:bodyPr>
            <a:normAutofit fontScale="90000"/>
          </a:bodyPr>
          <a:lstStyle/>
          <a:p>
            <a: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t>Result and Analysis</a:t>
            </a:r>
            <a:b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b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sp>
        <p:nvSpPr>
          <p:cNvPr id="4" name="Text Placeholder 3">
            <a:extLst>
              <a:ext uri="{FF2B5EF4-FFF2-40B4-BE49-F238E27FC236}">
                <a16:creationId xmlns:a16="http://schemas.microsoft.com/office/drawing/2014/main" id="{657045B8-D37D-3FC2-E7CC-7D47E13D8E67}"/>
              </a:ext>
            </a:extLst>
          </p:cNvPr>
          <p:cNvSpPr>
            <a:spLocks noGrp="1"/>
          </p:cNvSpPr>
          <p:nvPr>
            <p:ph type="body" idx="1"/>
          </p:nvPr>
        </p:nvSpPr>
        <p:spPr>
          <a:xfrm>
            <a:off x="914400" y="1321572"/>
            <a:ext cx="7315200" cy="4804592"/>
          </a:xfrm>
        </p:spPr>
        <p:txBody>
          <a:bodyPr/>
          <a:lstStyle/>
          <a:p>
            <a:r>
              <a:rPr lang="en-US" dirty="0"/>
              <a:t>Recommendation</a:t>
            </a:r>
          </a:p>
        </p:txBody>
      </p:sp>
      <p:pic>
        <p:nvPicPr>
          <p:cNvPr id="3" name="Picture 2">
            <a:extLst>
              <a:ext uri="{FF2B5EF4-FFF2-40B4-BE49-F238E27FC236}">
                <a16:creationId xmlns:a16="http://schemas.microsoft.com/office/drawing/2014/main" id="{52B7A43B-466B-9F65-C5DB-B93745D8A047}"/>
              </a:ext>
            </a:extLst>
          </p:cNvPr>
          <p:cNvPicPr>
            <a:picLocks noChangeAspect="1"/>
          </p:cNvPicPr>
          <p:nvPr/>
        </p:nvPicPr>
        <p:blipFill>
          <a:blip r:embed="rId2"/>
          <a:stretch>
            <a:fillRect/>
          </a:stretch>
        </p:blipFill>
        <p:spPr>
          <a:xfrm>
            <a:off x="1394807" y="3723868"/>
            <a:ext cx="5012093" cy="2290873"/>
          </a:xfrm>
          <a:prstGeom prst="rect">
            <a:avLst/>
          </a:prstGeom>
        </p:spPr>
      </p:pic>
      <p:pic>
        <p:nvPicPr>
          <p:cNvPr id="9" name="Picture 8">
            <a:extLst>
              <a:ext uri="{FF2B5EF4-FFF2-40B4-BE49-F238E27FC236}">
                <a16:creationId xmlns:a16="http://schemas.microsoft.com/office/drawing/2014/main" id="{983A9455-A4C6-24B1-E5D0-5BE083AE1C9A}"/>
              </a:ext>
            </a:extLst>
          </p:cNvPr>
          <p:cNvPicPr>
            <a:picLocks noChangeAspect="1"/>
          </p:cNvPicPr>
          <p:nvPr/>
        </p:nvPicPr>
        <p:blipFill>
          <a:blip r:embed="rId3"/>
          <a:stretch>
            <a:fillRect/>
          </a:stretch>
        </p:blipFill>
        <p:spPr>
          <a:xfrm>
            <a:off x="1394807" y="1920642"/>
            <a:ext cx="5129250" cy="1362085"/>
          </a:xfrm>
          <a:prstGeom prst="rect">
            <a:avLst/>
          </a:prstGeom>
        </p:spPr>
      </p:pic>
    </p:spTree>
    <p:extLst>
      <p:ext uri="{BB962C8B-B14F-4D97-AF65-F5344CB8AC3E}">
        <p14:creationId xmlns:p14="http://schemas.microsoft.com/office/powerpoint/2010/main" val="402916909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975AF9-D3C7-12C2-82B1-C15F9F6ADF0D}"/>
              </a:ext>
            </a:extLst>
          </p:cNvPr>
          <p:cNvSpPr>
            <a:spLocks noGrp="1"/>
          </p:cNvSpPr>
          <p:nvPr>
            <p:ph type="title"/>
          </p:nvPr>
        </p:nvSpPr>
        <p:spPr>
          <a:xfrm>
            <a:off x="914400" y="513533"/>
            <a:ext cx="6858000" cy="808038"/>
          </a:xfrm>
        </p:spPr>
        <p:txBody>
          <a:bodyPr>
            <a:normAutofit fontScale="90000"/>
          </a:bodyPr>
          <a:lstStyle/>
          <a:p>
            <a: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t>Result and Analysis</a:t>
            </a:r>
            <a:br>
              <a:rPr kumimoji="0" lang="en-IN" sz="2800" b="0" i="0" u="none" strike="noStrike" cap="none" spc="0" normalizeH="0" baseline="0" dirty="0">
                <a:ln>
                  <a:noFill/>
                </a:ln>
                <a:solidFill>
                  <a:srgbClr val="000000"/>
                </a:solidFill>
                <a:effectLst/>
                <a:uFillTx/>
                <a:latin typeface="Times New Roman"/>
                <a:ea typeface="Times New Roman"/>
                <a:cs typeface="Times New Roman"/>
                <a:sym typeface="Times New Roman"/>
              </a:rPr>
            </a:br>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14</a:t>
            </a:r>
            <a:endParaRPr dirty="0"/>
          </a:p>
        </p:txBody>
      </p:sp>
      <p:sp>
        <p:nvSpPr>
          <p:cNvPr id="4" name="Text Placeholder 3">
            <a:extLst>
              <a:ext uri="{FF2B5EF4-FFF2-40B4-BE49-F238E27FC236}">
                <a16:creationId xmlns:a16="http://schemas.microsoft.com/office/drawing/2014/main" id="{657045B8-D37D-3FC2-E7CC-7D47E13D8E67}"/>
              </a:ext>
            </a:extLst>
          </p:cNvPr>
          <p:cNvSpPr>
            <a:spLocks noGrp="1"/>
          </p:cNvSpPr>
          <p:nvPr>
            <p:ph type="body" idx="1"/>
          </p:nvPr>
        </p:nvSpPr>
        <p:spPr>
          <a:xfrm>
            <a:off x="914400" y="1321572"/>
            <a:ext cx="7315200" cy="4804592"/>
          </a:xfrm>
        </p:spPr>
        <p:txBody>
          <a:bodyPr>
            <a:noAutofit/>
          </a:bodyPr>
          <a:lstStyle/>
          <a:p>
            <a:pPr algn="l"/>
            <a:r>
              <a:rPr lang="en-US" sz="1800" b="0" i="0" dirty="0">
                <a:solidFill>
                  <a:schemeClr val="tx1"/>
                </a:solidFill>
                <a:effectLst/>
                <a:latin typeface="Times New Roman" panose="02020603050405020304" pitchFamily="18" charset="0"/>
                <a:cs typeface="Times New Roman" panose="02020603050405020304" pitchFamily="18" charset="0"/>
              </a:rPr>
              <a:t>The reason why different machine learning algorithms may provide different results or predict different drugs is because each algorithm has its own way of learning patterns and making predictions.</a:t>
            </a:r>
          </a:p>
          <a:p>
            <a:pPr algn="l"/>
            <a:r>
              <a:rPr lang="en-US" sz="1800" dirty="0">
                <a:solidFill>
                  <a:schemeClr val="tx1"/>
                </a:solidFill>
                <a:latin typeface="Times New Roman" panose="02020603050405020304" pitchFamily="18" charset="0"/>
                <a:cs typeface="Times New Roman" panose="02020603050405020304" pitchFamily="18" charset="0"/>
              </a:rPr>
              <a:t>We</a:t>
            </a:r>
            <a:r>
              <a:rPr lang="en-US" sz="1800" b="0" i="0" dirty="0">
                <a:solidFill>
                  <a:schemeClr val="tx1"/>
                </a:solidFill>
                <a:effectLst/>
                <a:latin typeface="Times New Roman" panose="02020603050405020304" pitchFamily="18" charset="0"/>
                <a:cs typeface="Times New Roman" panose="02020603050405020304" pitchFamily="18" charset="0"/>
              </a:rPr>
              <a:t> have implemented different machine learning algorithms such as Naive Bayes, Perceptron, and SVM etc.., Each algorithm has its own strengths and weaknesses and may make different assumptions about the data. These different approaches can lead to variations in the predictions made by each algorithm.</a:t>
            </a:r>
          </a:p>
          <a:p>
            <a:pPr algn="l"/>
            <a:r>
              <a:rPr lang="en-US" sz="1800" b="0" i="0" dirty="0">
                <a:solidFill>
                  <a:schemeClr val="tx1"/>
                </a:solidFill>
                <a:effectLst/>
                <a:latin typeface="Times New Roman" panose="02020603050405020304" pitchFamily="18" charset="0"/>
                <a:cs typeface="Times New Roman" panose="02020603050405020304" pitchFamily="18" charset="0"/>
              </a:rPr>
              <a:t>Additionally, the performance of each algorithm can be influenced by factors such as the quality and quantity of training data, the preprocessing techniques applied etc. Therefore, it is expected to see different drugs predicted by different machine learning algorithms. </a:t>
            </a:r>
          </a:p>
          <a:p>
            <a:pPr algn="l"/>
            <a:r>
              <a:rPr lang="en-US" sz="1800" b="0" i="0" dirty="0">
                <a:solidFill>
                  <a:schemeClr val="tx1"/>
                </a:solidFill>
                <a:effectLst/>
                <a:latin typeface="Times New Roman" panose="02020603050405020304" pitchFamily="18" charset="0"/>
                <a:cs typeface="Times New Roman" panose="02020603050405020304" pitchFamily="18" charset="0"/>
              </a:rPr>
              <a:t>It is important to evaluate and compare the performance of each algorithm using appropriate evaluation metrics to determine which one performs better for your specific task and dataset.</a:t>
            </a:r>
          </a:p>
          <a:p>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34963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8407576" y="381000"/>
            <a:ext cx="203024" cy="288824"/>
          </a:xfrm>
          <a:prstGeom prst="rect">
            <a:avLst/>
          </a:prstGeom>
        </p:spPr>
        <p:txBody>
          <a:bodyPr/>
          <a:lstStyle/>
          <a:p>
            <a:fld id="{86CB4B4D-7CA3-9044-876B-883B54F8677D}" type="slidenum">
              <a:rPr/>
              <a:t>4</a:t>
            </a:fld>
            <a:endParaRPr/>
          </a:p>
        </p:txBody>
      </p:sp>
      <p:sp>
        <p:nvSpPr>
          <p:cNvPr id="157" name="Motivation"/>
          <p:cNvSpPr txBox="1">
            <a:spLocks noGrp="1"/>
          </p:cNvSpPr>
          <p:nvPr>
            <p:ph type="title"/>
          </p:nvPr>
        </p:nvSpPr>
        <p:spPr>
          <a:xfrm>
            <a:off x="1143000" y="1279149"/>
            <a:ext cx="6858000" cy="808038"/>
          </a:xfrm>
          <a:prstGeom prst="rect">
            <a:avLst/>
          </a:prstGeom>
        </p:spPr>
        <p:txBody>
          <a:bodyPr>
            <a:normAutofit/>
          </a:bodyPr>
          <a:lstStyle>
            <a:lvl1pPr>
              <a:defRPr>
                <a:latin typeface="Times New Roman" panose="02020603050405020304"/>
                <a:ea typeface="Times New Roman" panose="02020603050405020304"/>
                <a:cs typeface="Times New Roman" panose="02020603050405020304"/>
                <a:sym typeface="Times New Roman" panose="02020603050405020304"/>
              </a:defRPr>
            </a:lvl1pPr>
          </a:lstStyle>
          <a:p>
            <a:r>
              <a:rPr lang="en-IN" sz="3200" dirty="0"/>
              <a:t>Literature Survey</a:t>
            </a:r>
            <a:endParaRPr sz="3200" dirty="0"/>
          </a:p>
        </p:txBody>
      </p:sp>
      <p:sp>
        <p:nvSpPr>
          <p:cNvPr id="2" name="Text Box 1"/>
          <p:cNvSpPr txBox="1"/>
          <p:nvPr/>
        </p:nvSpPr>
        <p:spPr>
          <a:xfrm>
            <a:off x="574040" y="3931920"/>
            <a:ext cx="21717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IN" altLang="en-US" sz="14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endParaRPr>
          </a:p>
          <a:p>
            <a:pPr marL="0" marR="0" indent="0" algn="l" defTabSz="914400" rtl="0" fontAlgn="auto" latinLnBrk="0" hangingPunct="0">
              <a:lnSpc>
                <a:spcPct val="100000"/>
              </a:lnSpc>
              <a:spcBef>
                <a:spcPts val="0"/>
              </a:spcBef>
              <a:spcAft>
                <a:spcPts val="0"/>
              </a:spcAft>
              <a:buClrTx/>
              <a:buSzTx/>
              <a:buFontTx/>
              <a:buNone/>
            </a:pPr>
            <a:endParaRPr kumimoji="0" lang="en-IN" altLang="en-US" sz="14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nvPicPr>
        <p:blipFill>
          <a:blip r:embed="rId2"/>
          <a:stretch>
            <a:fillRect/>
          </a:stretch>
        </p:blipFill>
        <p:spPr>
          <a:xfrm>
            <a:off x="1372235" y="2087245"/>
            <a:ext cx="6697980" cy="1181100"/>
          </a:xfrm>
          <a:prstGeom prst="rect">
            <a:avLst/>
          </a:prstGeom>
        </p:spPr>
      </p:pic>
      <p:graphicFrame>
        <p:nvGraphicFramePr>
          <p:cNvPr id="6" name="Table 5"/>
          <p:cNvGraphicFramePr/>
          <p:nvPr/>
        </p:nvGraphicFramePr>
        <p:xfrm>
          <a:off x="1372235" y="3268345"/>
          <a:ext cx="6666865" cy="2651760"/>
        </p:xfrm>
        <a:graphic>
          <a:graphicData uri="http://schemas.openxmlformats.org/drawingml/2006/table">
            <a:tbl>
              <a:tblPr firstRow="1" bandRow="1">
                <a:tableStyleId>{5940675A-B579-460E-94D1-54222C63F5DA}</a:tableStyleId>
              </a:tblPr>
              <a:tblGrid>
                <a:gridCol w="135382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44930">
                  <a:extLst>
                    <a:ext uri="{9D8B030D-6E8A-4147-A177-3AD203B41FA5}">
                      <a16:colId xmlns:a16="http://schemas.microsoft.com/office/drawing/2014/main" val="20002"/>
                    </a:ext>
                  </a:extLst>
                </a:gridCol>
                <a:gridCol w="1344295">
                  <a:extLst>
                    <a:ext uri="{9D8B030D-6E8A-4147-A177-3AD203B41FA5}">
                      <a16:colId xmlns:a16="http://schemas.microsoft.com/office/drawing/2014/main" val="20003"/>
                    </a:ext>
                  </a:extLst>
                </a:gridCol>
                <a:gridCol w="1297940">
                  <a:extLst>
                    <a:ext uri="{9D8B030D-6E8A-4147-A177-3AD203B41FA5}">
                      <a16:colId xmlns:a16="http://schemas.microsoft.com/office/drawing/2014/main" val="20004"/>
                    </a:ext>
                  </a:extLst>
                </a:gridCol>
              </a:tblGrid>
              <a:tr h="1005840">
                <a:tc>
                  <a:txBody>
                    <a:bodyPr/>
                    <a:lstStyle/>
                    <a:p>
                      <a:pPr>
                        <a:buNone/>
                      </a:pPr>
                      <a:endParaRPr lang="en-US"/>
                    </a:p>
                  </a:txBody>
                  <a:tcPr/>
                </a:tc>
                <a:tc>
                  <a:txBody>
                    <a:bodyPr/>
                    <a:lstStyle/>
                    <a:p>
                      <a:pPr marL="0" marR="0" indent="0" algn="l" defTabSz="914400" rtl="0" fontAlgn="auto" latinLnBrk="0" hangingPunct="0">
                        <a:lnSpc>
                          <a:spcPct val="100000"/>
                        </a:lnSpc>
                        <a:spcBef>
                          <a:spcPts val="0"/>
                        </a:spcBef>
                        <a:spcAft>
                          <a:spcPts val="0"/>
                        </a:spcAft>
                        <a:buClrTx/>
                        <a:buSzTx/>
                        <a:buFontTx/>
                        <a:buNone/>
                      </a:pPr>
                      <a:r>
                        <a:rPr lang="en-IN" sz="900" dirty="0"/>
                        <a:t>C. Srinivasa Kumar </a:t>
                      </a:r>
                    </a:p>
                    <a:p>
                      <a:pPr marL="0" marR="0" indent="0" algn="l" defTabSz="914400" rtl="0" fontAlgn="auto" latinLnBrk="0" hangingPunct="0">
                        <a:lnSpc>
                          <a:spcPct val="100000"/>
                        </a:lnSpc>
                        <a:spcBef>
                          <a:spcPts val="0"/>
                        </a:spcBef>
                        <a:spcAft>
                          <a:spcPts val="0"/>
                        </a:spcAft>
                        <a:buClrTx/>
                        <a:buSzTx/>
                        <a:buFontTx/>
                        <a:buNone/>
                      </a:pPr>
                      <a:r>
                        <a:rPr lang="en-IN" sz="900" dirty="0"/>
                        <a:t>Ranga Swamy </a:t>
                      </a:r>
                      <a:r>
                        <a:rPr lang="en-IN" sz="900" dirty="0" err="1"/>
                        <a:t>Sirisati</a:t>
                      </a:r>
                      <a:r>
                        <a:rPr lang="en-IN" sz="900" dirty="0"/>
                        <a:t> </a:t>
                      </a:r>
                    </a:p>
                    <a:p>
                      <a:pPr marL="0" marR="0" indent="0" algn="l" defTabSz="914400" rtl="0" fontAlgn="auto" latinLnBrk="0" hangingPunct="0">
                        <a:lnSpc>
                          <a:spcPct val="100000"/>
                        </a:lnSpc>
                        <a:spcBef>
                          <a:spcPts val="0"/>
                        </a:spcBef>
                        <a:spcAft>
                          <a:spcPts val="0"/>
                        </a:spcAft>
                        <a:buClrTx/>
                        <a:buSzTx/>
                        <a:buFontTx/>
                        <a:buNone/>
                      </a:pPr>
                      <a:r>
                        <a:rPr lang="en-IN" sz="900" dirty="0"/>
                        <a:t>Viswanath </a:t>
                      </a:r>
                      <a:r>
                        <a:rPr lang="en-IN" sz="900" dirty="0" err="1"/>
                        <a:t>Gudditti</a:t>
                      </a:r>
                      <a:endParaRPr lang="en-IN" sz="900" dirty="0"/>
                    </a:p>
                    <a:p>
                      <a:pPr marL="0" marR="0" indent="0" algn="l" defTabSz="914400" rtl="0" fontAlgn="auto" latinLnBrk="0" hangingPunct="0">
                        <a:lnSpc>
                          <a:spcPct val="100000"/>
                        </a:lnSpc>
                        <a:spcBef>
                          <a:spcPts val="0"/>
                        </a:spcBef>
                        <a:spcAft>
                          <a:spcPts val="0"/>
                        </a:spcAft>
                        <a:buClrTx/>
                        <a:buSzTx/>
                        <a:buFontTx/>
                        <a:buNone/>
                      </a:pPr>
                      <a:r>
                        <a:rPr lang="en-IN" sz="900" dirty="0" err="1"/>
                        <a:t>Kanusu</a:t>
                      </a:r>
                      <a:r>
                        <a:rPr lang="en-IN" sz="900" dirty="0"/>
                        <a:t> Srinivasa Rao</a:t>
                      </a:r>
                    </a:p>
                    <a:p>
                      <a:pPr marL="0" marR="0" indent="0" algn="l" defTabSz="914400" rtl="0" fontAlgn="auto" latinLnBrk="0" hangingPunct="0">
                        <a:lnSpc>
                          <a:spcPct val="100000"/>
                        </a:lnSpc>
                        <a:spcBef>
                          <a:spcPts val="0"/>
                        </a:spcBef>
                        <a:spcAft>
                          <a:spcPts val="0"/>
                        </a:spcAft>
                        <a:buClrTx/>
                        <a:buSzTx/>
                        <a:buFontTx/>
                        <a:buNone/>
                      </a:pPr>
                      <a:r>
                        <a:rPr lang="en-IN" sz="900" dirty="0"/>
                        <a:t>Ratna Kumari </a:t>
                      </a:r>
                      <a:r>
                        <a:rPr lang="en-IN" sz="900" dirty="0" err="1"/>
                        <a:t>Challa</a:t>
                      </a:r>
                      <a:endParaRPr kumimoji="0" lang="en-IN" altLang="en-US" sz="900" b="0" i="0" u="none" strike="noStrike" cap="none" spc="0" normalizeH="0" baseline="0" dirty="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endParaRPr>
                    </a:p>
                  </a:txBody>
                  <a:tcPr/>
                </a:tc>
                <a:tc>
                  <a:txBody>
                    <a:bodyPr/>
                    <a:lstStyle/>
                    <a:p>
                      <a:pPr algn="l">
                        <a:buNone/>
                      </a:pPr>
                      <a:r>
                        <a:rPr lang="en-US" sz="1100" dirty="0"/>
                        <a:t>A Smart Recommendation System for Medicine using Intelligent NLP Techniques</a:t>
                      </a:r>
                      <a:r>
                        <a:rPr lang="en-IN" altLang="en-US" sz="1100" dirty="0">
                          <a:latin typeface="Times New Roman" panose="02020603050405020304" pitchFamily="18" charset="0"/>
                          <a:cs typeface="Times New Roman" panose="02020603050405020304" pitchFamily="18" charset="0"/>
                        </a:rPr>
                        <a:t>[2022]</a:t>
                      </a:r>
                    </a:p>
                  </a:txBody>
                  <a:tcPr/>
                </a:tc>
                <a:tc>
                  <a:txBody>
                    <a:bodyPr/>
                    <a:lstStyle/>
                    <a:p>
                      <a:pPr algn="l">
                        <a:buNone/>
                      </a:pPr>
                      <a:r>
                        <a:rPr lang="en-IN" sz="1200" dirty="0"/>
                        <a:t>NLP</a:t>
                      </a:r>
                    </a:p>
                    <a:p>
                      <a:pPr algn="l">
                        <a:buNone/>
                      </a:pPr>
                      <a:r>
                        <a:rPr lang="en-IN" altLang="en-US" sz="1200" dirty="0">
                          <a:latin typeface="Times New Roman" panose="02020603050405020304" pitchFamily="18" charset="0"/>
                          <a:cs typeface="Times New Roman" panose="02020603050405020304" pitchFamily="18" charset="0"/>
                        </a:rPr>
                        <a:t>Feature Extraction</a:t>
                      </a:r>
                    </a:p>
                    <a:p>
                      <a:pPr algn="l">
                        <a:buNone/>
                      </a:pPr>
                      <a:r>
                        <a:rPr lang="en-IN" altLang="en-US" sz="1200" dirty="0">
                          <a:latin typeface="Times New Roman" panose="02020603050405020304" pitchFamily="18" charset="0"/>
                          <a:cs typeface="Times New Roman" panose="02020603050405020304" pitchFamily="18" charset="0"/>
                        </a:rPr>
                        <a:t>Vectorization Transformation</a:t>
                      </a:r>
                    </a:p>
                  </a:txBody>
                  <a:tcPr/>
                </a:tc>
                <a:tc>
                  <a:txBody>
                    <a:bodyPr/>
                    <a:lstStyle/>
                    <a:p>
                      <a:pPr algn="l">
                        <a:buNone/>
                      </a:pPr>
                      <a:r>
                        <a:rPr lang="en-IN" altLang="en-US" sz="1200" dirty="0">
                          <a:latin typeface="Times New Roman" panose="02020603050405020304" pitchFamily="18" charset="0"/>
                          <a:cs typeface="Times New Roman" panose="02020603050405020304" pitchFamily="18" charset="0"/>
                        </a:rPr>
                        <a:t>Still can be improved.</a:t>
                      </a:r>
                    </a:p>
                  </a:txBody>
                  <a:tcPr/>
                </a:tc>
                <a:extLst>
                  <a:ext uri="{0D108BD9-81ED-4DB2-BD59-A6C34878D82A}">
                    <a16:rowId xmlns:a16="http://schemas.microsoft.com/office/drawing/2014/main" val="10000"/>
                  </a:ext>
                </a:extLst>
              </a:tr>
              <a:tr h="1371600">
                <a:tc>
                  <a:txBody>
                    <a:bodyPr/>
                    <a:lstStyle/>
                    <a:p>
                      <a:pPr algn="l">
                        <a:buNone/>
                      </a:pPr>
                      <a:r>
                        <a:rPr lang="en-IN" altLang="en-US" sz="1200"/>
                        <a:t>4</a:t>
                      </a:r>
                    </a:p>
                  </a:txBody>
                  <a:tcPr/>
                </a:tc>
                <a:tc>
                  <a:txBody>
                    <a:bodyPr/>
                    <a:lstStyle/>
                    <a:p>
                      <a:pPr algn="l">
                        <a:buNone/>
                      </a:pPr>
                      <a:r>
                        <a:rPr lang="pt-BR" sz="1000" dirty="0"/>
                        <a:t>Md. Deloar Hossain Md. Shafiul Azam  Md Jahan Ali </a:t>
                      </a:r>
                    </a:p>
                    <a:p>
                      <a:pPr algn="l">
                        <a:buNone/>
                      </a:pPr>
                      <a:r>
                        <a:rPr lang="pt-BR" sz="1000" dirty="0"/>
                        <a:t>Hakilo Sabit</a:t>
                      </a:r>
                      <a:endParaRPr lang="en-IN" altLang="en-US" sz="1000" dirty="0">
                        <a:latin typeface="Times New Roman" panose="02020603050405020304" pitchFamily="18" charset="0"/>
                        <a:cs typeface="Times New Roman" panose="02020603050405020304" pitchFamily="18" charset="0"/>
                      </a:endParaRPr>
                    </a:p>
                  </a:txBody>
                  <a:tcPr/>
                </a:tc>
                <a:tc>
                  <a:txBody>
                    <a:bodyPr/>
                    <a:lstStyle/>
                    <a:p>
                      <a:pPr algn="l">
                        <a:buNone/>
                      </a:pPr>
                      <a:r>
                        <a:rPr lang="en-US" sz="1200" dirty="0"/>
                        <a:t>Drugs Rating Generation and Recommendation from Sentiment Analysis of Drug Reviews using Machine Learning</a:t>
                      </a:r>
                      <a:r>
                        <a:rPr lang="en-IN" altLang="en-US" sz="1200" dirty="0">
                          <a:latin typeface="Times New Roman" panose="02020603050405020304" pitchFamily="18" charset="0"/>
                          <a:cs typeface="Times New Roman" panose="02020603050405020304" pitchFamily="18" charset="0"/>
                        </a:rPr>
                        <a:t>[2020]</a:t>
                      </a:r>
                    </a:p>
                  </a:txBody>
                  <a:tcPr/>
                </a:tc>
                <a:tc>
                  <a:txBody>
                    <a:bodyPr/>
                    <a:lstStyle/>
                    <a:p>
                      <a:pPr algn="l">
                        <a:buNone/>
                      </a:pPr>
                      <a:r>
                        <a:rPr lang="en-US" sz="1200" dirty="0"/>
                        <a:t>Mining sentiment information from social users’ reviews</a:t>
                      </a:r>
                      <a:endParaRPr lang="en-IN" altLang="en-US" sz="1200" dirty="0">
                        <a:latin typeface="Times New Roman" panose="02020603050405020304" pitchFamily="18" charset="0"/>
                        <a:cs typeface="Times New Roman" panose="02020603050405020304" pitchFamily="18" charset="0"/>
                      </a:endParaRPr>
                    </a:p>
                  </a:txBody>
                  <a:tcPr/>
                </a:tc>
                <a:tc>
                  <a:txBody>
                    <a:bodyPr/>
                    <a:lstStyle/>
                    <a:p>
                      <a:pPr algn="l">
                        <a:buNone/>
                      </a:pPr>
                      <a:r>
                        <a:rPr lang="en-US" altLang="en-US" sz="1200" dirty="0">
                          <a:latin typeface="Times New Roman" panose="02020603050405020304" pitchFamily="18" charset="0"/>
                          <a:cs typeface="Times New Roman" panose="02020603050405020304" pitchFamily="18" charset="0"/>
                        </a:rPr>
                        <a:t>It is working Successfully.</a:t>
                      </a:r>
                      <a:endParaRPr lang="en-I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7" name="Text Box 6"/>
          <p:cNvSpPr txBox="1"/>
          <p:nvPr/>
        </p:nvSpPr>
        <p:spPr>
          <a:xfrm>
            <a:off x="1372235" y="3335655"/>
            <a:ext cx="17907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IN" altLang="en-US" sz="14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rPr>
              <a:t>3</a:t>
            </a:r>
          </a:p>
        </p:txBody>
      </p:sp>
    </p:spTree>
    <p:extLst>
      <p:ext uri="{BB962C8B-B14F-4D97-AF65-F5344CB8AC3E}">
        <p14:creationId xmlns:p14="http://schemas.microsoft.com/office/powerpoint/2010/main" val="337275079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sp>
        <p:nvSpPr>
          <p:cNvPr id="2" name="TextBox 1">
            <a:extLst>
              <a:ext uri="{FF2B5EF4-FFF2-40B4-BE49-F238E27FC236}">
                <a16:creationId xmlns:a16="http://schemas.microsoft.com/office/drawing/2014/main" id="{4F60FAD0-691E-7E2B-3B38-91668D8F4498}"/>
              </a:ext>
            </a:extLst>
          </p:cNvPr>
          <p:cNvSpPr txBox="1"/>
          <p:nvPr/>
        </p:nvSpPr>
        <p:spPr>
          <a:xfrm>
            <a:off x="3305949" y="396390"/>
            <a:ext cx="2532101"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Times New Roman"/>
                <a:ea typeface="Times New Roman"/>
                <a:cs typeface="Times New Roman"/>
                <a:sym typeface="Times New Roman"/>
              </a:rPr>
              <a:t>Demonstration</a:t>
            </a:r>
          </a:p>
        </p:txBody>
      </p:sp>
      <p:sp>
        <p:nvSpPr>
          <p:cNvPr id="3" name="TextBox 2">
            <a:extLst>
              <a:ext uri="{FF2B5EF4-FFF2-40B4-BE49-F238E27FC236}">
                <a16:creationId xmlns:a16="http://schemas.microsoft.com/office/drawing/2014/main" id="{CD95296D-80DE-D573-8CD3-737B70092112}"/>
              </a:ext>
            </a:extLst>
          </p:cNvPr>
          <p:cNvSpPr txBox="1"/>
          <p:nvPr/>
        </p:nvSpPr>
        <p:spPr>
          <a:xfrm>
            <a:off x="1281355" y="3222338"/>
            <a:ext cx="6581287"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3200" dirty="0">
                <a:solidFill>
                  <a:srgbClr val="FF0000"/>
                </a:solidFill>
              </a:rPr>
              <a:t>Demo need to be presented to the panel</a:t>
            </a:r>
            <a:endParaRPr lang="en-IN" sz="3200" dirty="0">
              <a:solidFill>
                <a:srgbClr val="FF0000"/>
              </a:solidFill>
            </a:endParaRPr>
          </a:p>
        </p:txBody>
      </p:sp>
    </p:spTree>
    <p:extLst>
      <p:ext uri="{BB962C8B-B14F-4D97-AF65-F5344CB8AC3E}">
        <p14:creationId xmlns:p14="http://schemas.microsoft.com/office/powerpoint/2010/main" val="16455156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71" y="1241946"/>
            <a:ext cx="8229600" cy="740439"/>
          </a:xfrm>
        </p:spPr>
        <p:txBody>
          <a:bodyPr/>
          <a:lstStyle/>
          <a:p>
            <a:r>
              <a:rPr lang="en-US" sz="3200" dirty="0">
                <a:latin typeface="Times New Roman" panose="02020603050405020304"/>
                <a:cs typeface="Times New Roman" panose="02020603050405020304"/>
                <a:sym typeface="Times New Roman" panose="02020603050405020304"/>
              </a:rPr>
              <a:t>Timeline</a:t>
            </a:r>
          </a:p>
        </p:txBody>
      </p:sp>
      <p:graphicFrame>
        <p:nvGraphicFramePr>
          <p:cNvPr id="3" name="Diagram 2"/>
          <p:cNvGraphicFramePr/>
          <p:nvPr>
            <p:extLst>
              <p:ext uri="{D42A27DB-BD31-4B8C-83A1-F6EECF244321}">
                <p14:modId xmlns:p14="http://schemas.microsoft.com/office/powerpoint/2010/main" val="2909152288"/>
              </p:ext>
            </p:extLst>
          </p:nvPr>
        </p:nvGraphicFramePr>
        <p:xfrm>
          <a:off x="602901" y="1982385"/>
          <a:ext cx="8179357" cy="4213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2"/>
          </p:nvPr>
        </p:nvSpPr>
        <p:spPr/>
        <p:txBody>
          <a:bodyPr/>
          <a:lstStyle/>
          <a:p>
            <a:fld id="{86CB4B4D-7CA3-9044-876B-883B54F8677D}" type="slidenum">
              <a:rPr lang="en-IN" smtClean="0"/>
              <a:t>41</a:t>
            </a:fld>
            <a:endParaRPr lang="en-IN"/>
          </a:p>
        </p:txBody>
      </p:sp>
    </p:spTree>
    <p:extLst>
      <p:ext uri="{BB962C8B-B14F-4D97-AF65-F5344CB8AC3E}">
        <p14:creationId xmlns:p14="http://schemas.microsoft.com/office/powerpoint/2010/main" val="163666449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1137103"/>
            <a:ext cx="8229600" cy="1005206"/>
          </a:xfrm>
        </p:spPr>
        <p:txBody>
          <a:bodyPr/>
          <a:lstStyle/>
          <a:p>
            <a:r>
              <a:rPr lang="en-US" sz="3200" dirty="0">
                <a:latin typeface="Times New Roman"/>
                <a:cs typeface="Times New Roman"/>
              </a:rPr>
              <a:t>Conclusion and Future Enhancements</a:t>
            </a:r>
            <a:endParaRPr lang="en-IN" sz="3200" dirty="0">
              <a:latin typeface="Times New Roman"/>
              <a:cs typeface="Times New Roman"/>
            </a:endParaRPr>
          </a:p>
        </p:txBody>
      </p:sp>
      <p:sp>
        <p:nvSpPr>
          <p:cNvPr id="3" name="Slide Number Placeholder 2">
            <a:extLst>
              <a:ext uri="{FF2B5EF4-FFF2-40B4-BE49-F238E27FC236}">
                <a16:creationId xmlns:a16="http://schemas.microsoft.com/office/drawing/2014/main" id="{3068D77C-120F-6344-B7B5-1FCADC3AAC31}"/>
              </a:ext>
            </a:extLst>
          </p:cNvPr>
          <p:cNvSpPr>
            <a:spLocks noGrp="1"/>
          </p:cNvSpPr>
          <p:nvPr>
            <p:ph type="sldNum" sz="quarter" idx="2"/>
          </p:nvPr>
        </p:nvSpPr>
        <p:spPr/>
        <p:txBody>
          <a:bodyPr/>
          <a:lstStyle/>
          <a:p>
            <a:fld id="{86CB4B4D-7CA3-9044-876B-883B54F8677D}" type="slidenum">
              <a:rPr lang="en-IN" smtClean="0"/>
              <a:t>42</a:t>
            </a:fld>
            <a:endParaRPr lang="en-IN"/>
          </a:p>
        </p:txBody>
      </p:sp>
      <p:sp>
        <p:nvSpPr>
          <p:cNvPr id="4" name="TextBox 3">
            <a:extLst>
              <a:ext uri="{FF2B5EF4-FFF2-40B4-BE49-F238E27FC236}">
                <a16:creationId xmlns:a16="http://schemas.microsoft.com/office/drawing/2014/main" id="{1E499D75-0552-F046-A2B6-1E50BBE5CA20}"/>
              </a:ext>
            </a:extLst>
          </p:cNvPr>
          <p:cNvSpPr txBox="1"/>
          <p:nvPr/>
        </p:nvSpPr>
        <p:spPr>
          <a:xfrm>
            <a:off x="1366576" y="2552281"/>
            <a:ext cx="6672105"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US" sz="1800" dirty="0"/>
              <a:t>The data set we chose is a very large dataset consisting of more than 1 lakh rows. So, it became very difficult to work with the dataset. Trial of n-grams, Word2Vec and even some Machine Learning algorithms took more time than expected. So, we would like to focus on that issue, how it can be resolved without any loss of data</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Times New Roman"/>
                <a:ea typeface="Times New Roman"/>
                <a:cs typeface="Times New Roman"/>
                <a:sym typeface="Times New Roman"/>
              </a:rPr>
              <a:t>We would also like to</a:t>
            </a:r>
            <a:r>
              <a:rPr lang="en-US" sz="1800" dirty="0"/>
              <a:t> try out Collaborative Filtering on our data</a:t>
            </a:r>
            <a:endParaRPr kumimoji="0" lang="en-US" sz="18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32077442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1137103"/>
            <a:ext cx="8229600" cy="1005206"/>
          </a:xfrm>
        </p:spPr>
        <p:txBody>
          <a:bodyPr/>
          <a:lstStyle/>
          <a:p>
            <a:r>
              <a:rPr lang="en-US" sz="3200" dirty="0">
                <a:latin typeface="Times New Roman"/>
                <a:cs typeface="Times New Roman"/>
              </a:rPr>
              <a:t>Status of the project work Publication</a:t>
            </a:r>
            <a:endParaRPr lang="en-IN" sz="3200" dirty="0">
              <a:latin typeface="Times New Roman"/>
              <a:cs typeface="Times New Roman"/>
            </a:endParaRPr>
          </a:p>
        </p:txBody>
      </p:sp>
      <p:sp>
        <p:nvSpPr>
          <p:cNvPr id="3" name="Slide Number Placeholder 2">
            <a:extLst>
              <a:ext uri="{FF2B5EF4-FFF2-40B4-BE49-F238E27FC236}">
                <a16:creationId xmlns:a16="http://schemas.microsoft.com/office/drawing/2014/main" id="{3068D77C-120F-6344-B7B5-1FCADC3AAC31}"/>
              </a:ext>
            </a:extLst>
          </p:cNvPr>
          <p:cNvSpPr>
            <a:spLocks noGrp="1"/>
          </p:cNvSpPr>
          <p:nvPr>
            <p:ph type="sldNum" sz="quarter" idx="2"/>
          </p:nvPr>
        </p:nvSpPr>
        <p:spPr/>
        <p:txBody>
          <a:bodyPr/>
          <a:lstStyle/>
          <a:p>
            <a:fld id="{86CB4B4D-7CA3-9044-876B-883B54F8677D}" type="slidenum">
              <a:rPr lang="en-IN" smtClean="0"/>
              <a:t>43</a:t>
            </a:fld>
            <a:endParaRPr lang="en-IN"/>
          </a:p>
        </p:txBody>
      </p:sp>
      <p:sp>
        <p:nvSpPr>
          <p:cNvPr id="5" name="TextBox 4">
            <a:extLst>
              <a:ext uri="{FF2B5EF4-FFF2-40B4-BE49-F238E27FC236}">
                <a16:creationId xmlns:a16="http://schemas.microsoft.com/office/drawing/2014/main" id="{756ECDB9-0C1C-75DF-26F1-FF162B7A2441}"/>
              </a:ext>
            </a:extLst>
          </p:cNvPr>
          <p:cNvSpPr txBox="1"/>
          <p:nvPr/>
        </p:nvSpPr>
        <p:spPr>
          <a:xfrm>
            <a:off x="1806211" y="3034985"/>
            <a:ext cx="550545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1800" dirty="0">
                <a:solidFill>
                  <a:srgbClr val="FF0000"/>
                </a:solidFill>
              </a:rPr>
              <a:t>Need to write the paper based on the work done which can be published in the Scopus indexed conferences or journals as per the direction of the guide</a:t>
            </a:r>
          </a:p>
        </p:txBody>
      </p:sp>
    </p:spTree>
    <p:extLst>
      <p:ext uri="{BB962C8B-B14F-4D97-AF65-F5344CB8AC3E}">
        <p14:creationId xmlns:p14="http://schemas.microsoft.com/office/powerpoint/2010/main" val="171993585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xfrm>
            <a:off x="8407576" y="381000"/>
            <a:ext cx="203024" cy="288824"/>
          </a:xfrm>
          <a:prstGeom prst="rect">
            <a:avLst/>
          </a:prstGeom>
        </p:spPr>
        <p:txBody>
          <a:bodyPr/>
          <a:lstStyle/>
          <a:p>
            <a:fld id="{86CB4B4D-7CA3-9044-876B-883B54F8677D}" type="slidenum">
              <a:rPr/>
              <a:t>44</a:t>
            </a:fld>
            <a:endParaRPr/>
          </a:p>
        </p:txBody>
      </p:sp>
      <p:sp>
        <p:nvSpPr>
          <p:cNvPr id="210" name="References"/>
          <p:cNvSpPr txBox="1">
            <a:spLocks noGrp="1"/>
          </p:cNvSpPr>
          <p:nvPr>
            <p:ph type="title"/>
          </p:nvPr>
        </p:nvSpPr>
        <p:spPr>
          <a:xfrm>
            <a:off x="977537" y="1188720"/>
            <a:ext cx="6858000" cy="808038"/>
          </a:xfrm>
          <a:prstGeom prst="rect">
            <a:avLst/>
          </a:prstGeom>
        </p:spPr>
        <p:txBody>
          <a:bodyPr>
            <a:normAutofit/>
          </a:bodyPr>
          <a:lstStyle/>
          <a:p>
            <a:r>
              <a:rPr sz="3200" dirty="0">
                <a:latin typeface="Times New Roman" panose="02020603050405020304"/>
                <a:cs typeface="Times New Roman" panose="02020603050405020304"/>
              </a:rPr>
              <a:t>References</a:t>
            </a:r>
          </a:p>
        </p:txBody>
      </p:sp>
      <p:sp>
        <p:nvSpPr>
          <p:cNvPr id="2" name="TextBox 1"/>
          <p:cNvSpPr txBox="1"/>
          <p:nvPr/>
        </p:nvSpPr>
        <p:spPr>
          <a:xfrm>
            <a:off x="590550" y="1996758"/>
            <a:ext cx="8020050" cy="3451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indent="-457200" algn="just">
              <a:buAutoNum type="arabicPeriod"/>
            </a:pPr>
            <a:r>
              <a:rPr lang="en-IN" sz="1800" dirty="0"/>
              <a:t>Satvik Garg. </a:t>
            </a:r>
            <a:r>
              <a:rPr lang="en-US" sz="1800" dirty="0"/>
              <a:t>Drug Recommendation System based on Sentiment Analysis of Drug Reviews using Machine Learning. 2021 11</a:t>
            </a:r>
            <a:r>
              <a:rPr lang="en-US" sz="1800" baseline="30000" dirty="0"/>
              <a:t>th</a:t>
            </a:r>
            <a:r>
              <a:rPr lang="en-US" sz="1800" dirty="0"/>
              <a:t> International Conference on Cloud Computing, Data Science &amp; Engineering.</a:t>
            </a:r>
            <a:r>
              <a:rPr lang="en-IN" sz="1800" dirty="0"/>
              <a:t> 2021 IEEE</a:t>
            </a:r>
            <a:r>
              <a:rPr lang="en-US" sz="1800" u="sng" dirty="0">
                <a:solidFill>
                  <a:srgbClr val="006699"/>
                </a:solidFill>
                <a:latin typeface="HelveticaNeue Regular"/>
              </a:rPr>
              <a:t>.</a:t>
            </a:r>
          </a:p>
          <a:p>
            <a:pPr marL="457200" indent="-457200" algn="just">
              <a:buAutoNum type="arabicPeriod"/>
            </a:pPr>
            <a:r>
              <a:rPr lang="en-IN" sz="1800" dirty="0"/>
              <a:t>Md. </a:t>
            </a:r>
            <a:r>
              <a:rPr lang="en-IN" sz="1800" dirty="0" err="1"/>
              <a:t>Deloar</a:t>
            </a:r>
            <a:r>
              <a:rPr lang="en-IN" sz="1800" dirty="0"/>
              <a:t> Hossain1 , Md. Shafiul Azam1 , Md Jahan Ali2 and </a:t>
            </a:r>
            <a:r>
              <a:rPr lang="en-IN" sz="1800" dirty="0" err="1"/>
              <a:t>Hakilo</a:t>
            </a:r>
            <a:r>
              <a:rPr lang="en-IN" sz="1800" dirty="0"/>
              <a:t> Sabit2</a:t>
            </a:r>
            <a:r>
              <a:rPr lang="en-US" sz="1800" dirty="0"/>
              <a:t> ,Drugs Rating Generation and Recommendation from Sentiment Analysis of Drug Reviews using Machine Learning. 2020 Emerging Technology in Computing, Communication and Electronics (ETCCE).IEEE.</a:t>
            </a:r>
          </a:p>
          <a:p>
            <a:pPr marL="457200" indent="-457200" algn="just">
              <a:buAutoNum type="arabicPeriod"/>
            </a:pPr>
            <a:r>
              <a:rPr lang="en-IN" sz="1800" dirty="0"/>
              <a:t>C. Srinivasa Kumar</a:t>
            </a:r>
            <a:r>
              <a:rPr lang="en-US" sz="1800" dirty="0"/>
              <a:t>,</a:t>
            </a:r>
            <a:r>
              <a:rPr lang="en-IN" sz="1800" dirty="0"/>
              <a:t> Ranga Swamy </a:t>
            </a:r>
            <a:r>
              <a:rPr lang="en-IN" sz="1800" dirty="0" err="1"/>
              <a:t>Sirisati</a:t>
            </a:r>
            <a:r>
              <a:rPr lang="en-US" sz="1800" dirty="0"/>
              <a:t>,</a:t>
            </a:r>
            <a:r>
              <a:rPr lang="en-IN" sz="1800" dirty="0"/>
              <a:t> Viswanath </a:t>
            </a:r>
            <a:r>
              <a:rPr lang="en-IN" sz="1800" dirty="0" err="1"/>
              <a:t>Gudditti</a:t>
            </a:r>
            <a:r>
              <a:rPr lang="en-IN" sz="1800" dirty="0"/>
              <a:t>, </a:t>
            </a:r>
            <a:r>
              <a:rPr lang="en-IN" sz="1800" dirty="0" err="1"/>
              <a:t>Kanusu</a:t>
            </a:r>
            <a:r>
              <a:rPr lang="en-IN" sz="1800" dirty="0"/>
              <a:t> Srinivasa Rao, Ratna Kumari </a:t>
            </a:r>
            <a:r>
              <a:rPr lang="en-IN" sz="1800" dirty="0" err="1"/>
              <a:t>Challa</a:t>
            </a:r>
            <a:r>
              <a:rPr lang="en-IN" sz="1800" dirty="0"/>
              <a:t>.</a:t>
            </a:r>
            <a:r>
              <a:rPr lang="en-US" sz="1800" dirty="0"/>
              <a:t> A Smart Recommendation System for Medicine using Intelligent NLP Techniques. Proceedings of the International Conference on Automation, Computing and Renewable Systems (ICACRS 2022).IEEE</a:t>
            </a:r>
            <a:endParaRPr lang="en-US" sz="1800" b="0" i="0" u="sng" dirty="0">
              <a:solidFill>
                <a:srgbClr val="006699"/>
              </a:solidFill>
              <a:effectLst/>
              <a:latin typeface="HelveticaNeue Regular"/>
            </a:endParaRPr>
          </a:p>
        </p:txBody>
      </p:sp>
    </p:spTree>
    <p:extLst>
      <p:ext uri="{BB962C8B-B14F-4D97-AF65-F5344CB8AC3E}">
        <p14:creationId xmlns:p14="http://schemas.microsoft.com/office/powerpoint/2010/main" val="252564547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xfrm>
            <a:off x="8407576" y="381000"/>
            <a:ext cx="203024" cy="288824"/>
          </a:xfrm>
          <a:prstGeom prst="rect">
            <a:avLst/>
          </a:prstGeom>
        </p:spPr>
        <p:txBody>
          <a:bodyPr/>
          <a:lstStyle/>
          <a:p>
            <a:fld id="{86CB4B4D-7CA3-9044-876B-883B54F8677D}" type="slidenum">
              <a:rPr/>
              <a:t>45</a:t>
            </a:fld>
            <a:endParaRPr/>
          </a:p>
        </p:txBody>
      </p:sp>
      <p:sp>
        <p:nvSpPr>
          <p:cNvPr id="210" name="References"/>
          <p:cNvSpPr txBox="1">
            <a:spLocks noGrp="1"/>
          </p:cNvSpPr>
          <p:nvPr>
            <p:ph type="title"/>
          </p:nvPr>
        </p:nvSpPr>
        <p:spPr>
          <a:xfrm>
            <a:off x="977537" y="1188720"/>
            <a:ext cx="6858000" cy="808038"/>
          </a:xfrm>
          <a:prstGeom prst="rect">
            <a:avLst/>
          </a:prstGeom>
        </p:spPr>
        <p:txBody>
          <a:bodyPr>
            <a:normAutofit/>
          </a:bodyPr>
          <a:lstStyle/>
          <a:p>
            <a:r>
              <a:rPr sz="3200" dirty="0">
                <a:latin typeface="Times New Roman" panose="02020603050405020304"/>
                <a:cs typeface="Times New Roman" panose="02020603050405020304"/>
              </a:rPr>
              <a:t>References</a:t>
            </a:r>
          </a:p>
        </p:txBody>
      </p:sp>
      <p:sp>
        <p:nvSpPr>
          <p:cNvPr id="2" name="TextBox 1"/>
          <p:cNvSpPr txBox="1"/>
          <p:nvPr/>
        </p:nvSpPr>
        <p:spPr>
          <a:xfrm>
            <a:off x="623888" y="2333577"/>
            <a:ext cx="8001000"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IN" altLang="en-US" sz="1800" dirty="0"/>
              <a:t>4. </a:t>
            </a:r>
            <a:r>
              <a:rPr lang="en-IN" sz="1800" dirty="0" err="1"/>
              <a:t>Samayan</a:t>
            </a:r>
            <a:r>
              <a:rPr lang="en-IN" sz="1800" dirty="0"/>
              <a:t> Bhattacharya, </a:t>
            </a:r>
            <a:r>
              <a:rPr lang="en-IN" sz="1800" dirty="0" err="1"/>
              <a:t>Avigyan</a:t>
            </a:r>
            <a:r>
              <a:rPr lang="en-IN" sz="1800" dirty="0"/>
              <a:t> Bhattacharya, </a:t>
            </a:r>
            <a:r>
              <a:rPr lang="en-IN" sz="1800" dirty="0" err="1"/>
              <a:t>Sk</a:t>
            </a:r>
            <a:r>
              <a:rPr lang="en-IN" sz="1800" dirty="0"/>
              <a:t> Shahnawaz, </a:t>
            </a:r>
            <a:r>
              <a:rPr lang="en-IN" sz="1800" dirty="0" err="1"/>
              <a:t>Asraful</a:t>
            </a:r>
            <a:r>
              <a:rPr lang="en-IN" sz="1800" dirty="0"/>
              <a:t> Islam,</a:t>
            </a:r>
            <a:r>
              <a:rPr lang="en-US" sz="1800" dirty="0"/>
              <a:t> </a:t>
            </a:r>
            <a:r>
              <a:rPr lang="en-US" sz="1800" dirty="0" err="1"/>
              <a:t>DrugPal</a:t>
            </a:r>
            <a:r>
              <a:rPr lang="en-US" sz="1800" dirty="0"/>
              <a:t>: A Machine Learning Based Drug Recommender System To Assist Physician, 2022 IEEE Students Conference on Engineering and Systems (SCES), July 01-03, 2022, </a:t>
            </a:r>
            <a:r>
              <a:rPr lang="en-US" sz="1800" dirty="0" err="1"/>
              <a:t>Prayagraj</a:t>
            </a:r>
            <a:r>
              <a:rPr lang="en-US" sz="1800" dirty="0"/>
              <a:t>, </a:t>
            </a:r>
            <a:r>
              <a:rPr lang="en-US" sz="1800" dirty="0" err="1"/>
              <a:t>India.IEEE</a:t>
            </a:r>
            <a:r>
              <a:rPr lang="en-US" sz="1800" dirty="0"/>
              <a:t>.</a:t>
            </a:r>
          </a:p>
          <a:p>
            <a:pPr algn="just"/>
            <a:endParaRPr lang="en-US" sz="1800" dirty="0"/>
          </a:p>
          <a:p>
            <a:pPr algn="just"/>
            <a:r>
              <a:rPr lang="en-US" altLang="en-US" sz="1800" dirty="0"/>
              <a:t>5. </a:t>
            </a:r>
            <a:r>
              <a:rPr lang="en-IN" sz="1800" dirty="0"/>
              <a:t>Theresa </a:t>
            </a:r>
            <a:r>
              <a:rPr lang="en-IN" sz="1800" dirty="0" err="1"/>
              <a:t>Olubukola</a:t>
            </a:r>
            <a:r>
              <a:rPr lang="en-IN" sz="1800" dirty="0"/>
              <a:t> </a:t>
            </a:r>
            <a:r>
              <a:rPr lang="en-IN" sz="1800" dirty="0" err="1"/>
              <a:t>Omodunbi</a:t>
            </a:r>
            <a:r>
              <a:rPr lang="en-IN" sz="1800" dirty="0"/>
              <a:t>, Grace </a:t>
            </a:r>
            <a:r>
              <a:rPr lang="en-IN" sz="1800" dirty="0" err="1"/>
              <a:t>Egbi</a:t>
            </a:r>
            <a:r>
              <a:rPr lang="en-IN" sz="1800" dirty="0"/>
              <a:t> </a:t>
            </a:r>
            <a:r>
              <a:rPr lang="en-IN" sz="1800" dirty="0" err="1"/>
              <a:t>Alilu</a:t>
            </a:r>
            <a:r>
              <a:rPr lang="en-IN" sz="1800" dirty="0"/>
              <a:t>, Rhoda </a:t>
            </a:r>
            <a:r>
              <a:rPr lang="en-IN" sz="1800" dirty="0" err="1"/>
              <a:t>Nsikanabasi</a:t>
            </a:r>
            <a:r>
              <a:rPr lang="en-IN" sz="1800" dirty="0"/>
              <a:t> </a:t>
            </a:r>
            <a:r>
              <a:rPr lang="en-IN" sz="1800" dirty="0" err="1"/>
              <a:t>Ikono</a:t>
            </a:r>
            <a:r>
              <a:rPr lang="en-IN" sz="1800" dirty="0"/>
              <a:t>, </a:t>
            </a:r>
            <a:r>
              <a:rPr lang="en-US" sz="1800" dirty="0"/>
              <a:t>Drug Recommender Systems: A Review of </a:t>
            </a:r>
            <a:r>
              <a:rPr lang="en-US" sz="1800" dirty="0" err="1"/>
              <a:t>Stateof</a:t>
            </a:r>
            <a:r>
              <a:rPr lang="en-US" sz="1800" dirty="0"/>
              <a:t>-the-Art Algorithms, 2022 5th Information Technology for Education and Development (ITED).IEEE.</a:t>
            </a:r>
            <a:endParaRPr lang="en-IN" altLang="en-US" sz="1800" dirty="0"/>
          </a:p>
          <a:p>
            <a:pPr algn="just"/>
            <a:endParaRPr lang="en-IN" altLang="en-US" sz="1800" dirty="0"/>
          </a:p>
        </p:txBody>
      </p:sp>
    </p:spTree>
    <p:extLst>
      <p:ext uri="{BB962C8B-B14F-4D97-AF65-F5344CB8AC3E}">
        <p14:creationId xmlns:p14="http://schemas.microsoft.com/office/powerpoint/2010/main" val="107177981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809149"/>
            <a:ext cx="8229600" cy="1508126"/>
          </a:xfrm>
        </p:spPr>
        <p:txBody>
          <a:bodyPr/>
          <a:lstStyle/>
          <a:p>
            <a:r>
              <a:rPr lang="en-US" dirty="0">
                <a:latin typeface="Times New Roman" panose="02020603050405020304" pitchFamily="18" charset="0"/>
                <a:cs typeface="Times New Roman" panose="02020603050405020304" pitchFamily="18" charset="0"/>
              </a:rPr>
              <a:t>THANK YOU</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721A96B-8B05-BD49-B6F0-8D4DA60AFD49}"/>
              </a:ext>
            </a:extLst>
          </p:cNvPr>
          <p:cNvSpPr>
            <a:spLocks noGrp="1"/>
          </p:cNvSpPr>
          <p:nvPr>
            <p:ph type="sldNum" sz="quarter" idx="2"/>
          </p:nvPr>
        </p:nvSpPr>
        <p:spPr/>
        <p:txBody>
          <a:bodyPr/>
          <a:lstStyle/>
          <a:p>
            <a:fld id="{86CB4B4D-7CA3-9044-876B-883B54F8677D}" type="slidenum">
              <a:rPr lang="en-IN" smtClean="0"/>
              <a:t>46</a:t>
            </a:fld>
            <a:endParaRPr lang="en-IN"/>
          </a:p>
        </p:txBody>
      </p:sp>
    </p:spTree>
    <p:extLst>
      <p:ext uri="{BB962C8B-B14F-4D97-AF65-F5344CB8AC3E}">
        <p14:creationId xmlns:p14="http://schemas.microsoft.com/office/powerpoint/2010/main" val="22901727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8407576" y="381000"/>
            <a:ext cx="203024" cy="288824"/>
          </a:xfrm>
          <a:prstGeom prst="rect">
            <a:avLst/>
          </a:prstGeom>
        </p:spPr>
        <p:txBody>
          <a:bodyPr/>
          <a:lstStyle/>
          <a:p>
            <a:fld id="{86CB4B4D-7CA3-9044-876B-883B54F8677D}" type="slidenum">
              <a:rPr/>
              <a:t>5</a:t>
            </a:fld>
            <a:endParaRPr/>
          </a:p>
        </p:txBody>
      </p:sp>
      <p:sp>
        <p:nvSpPr>
          <p:cNvPr id="157" name="Motivation"/>
          <p:cNvSpPr txBox="1">
            <a:spLocks noGrp="1"/>
          </p:cNvSpPr>
          <p:nvPr>
            <p:ph type="title"/>
          </p:nvPr>
        </p:nvSpPr>
        <p:spPr>
          <a:xfrm>
            <a:off x="1143000" y="1279149"/>
            <a:ext cx="6858000" cy="808038"/>
          </a:xfrm>
          <a:prstGeom prst="rect">
            <a:avLst/>
          </a:prstGeom>
        </p:spPr>
        <p:txBody>
          <a:bodyPr>
            <a:normAutofit/>
          </a:bodyPr>
          <a:lstStyle>
            <a:lvl1pPr>
              <a:defRPr>
                <a:latin typeface="Times New Roman" panose="02020603050405020304"/>
                <a:ea typeface="Times New Roman" panose="02020603050405020304"/>
                <a:cs typeface="Times New Roman" panose="02020603050405020304"/>
                <a:sym typeface="Times New Roman" panose="02020603050405020304"/>
              </a:defRPr>
            </a:lvl1pPr>
          </a:lstStyle>
          <a:p>
            <a:r>
              <a:rPr lang="en-IN" sz="3200" dirty="0"/>
              <a:t>Literature Survey</a:t>
            </a:r>
            <a:endParaRPr sz="3200" dirty="0"/>
          </a:p>
        </p:txBody>
      </p:sp>
      <p:sp>
        <p:nvSpPr>
          <p:cNvPr id="2" name="Text Box 1"/>
          <p:cNvSpPr txBox="1"/>
          <p:nvPr/>
        </p:nvSpPr>
        <p:spPr>
          <a:xfrm>
            <a:off x="574040" y="3931920"/>
            <a:ext cx="21717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IN" altLang="en-US" sz="14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endParaRPr>
          </a:p>
          <a:p>
            <a:pPr marL="0" marR="0" indent="0" algn="l" defTabSz="914400" rtl="0" fontAlgn="auto" latinLnBrk="0" hangingPunct="0">
              <a:lnSpc>
                <a:spcPct val="100000"/>
              </a:lnSpc>
              <a:spcBef>
                <a:spcPts val="0"/>
              </a:spcBef>
              <a:spcAft>
                <a:spcPts val="0"/>
              </a:spcAft>
              <a:buClrTx/>
              <a:buSzTx/>
              <a:buFontTx/>
              <a:buNone/>
            </a:pPr>
            <a:endParaRPr kumimoji="0" lang="en-IN" altLang="en-US" sz="14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nvPicPr>
        <p:blipFill>
          <a:blip r:embed="rId2"/>
          <a:stretch>
            <a:fillRect/>
          </a:stretch>
        </p:blipFill>
        <p:spPr>
          <a:xfrm>
            <a:off x="1372235" y="2087245"/>
            <a:ext cx="6697980" cy="1181100"/>
          </a:xfrm>
          <a:prstGeom prst="rect">
            <a:avLst/>
          </a:prstGeom>
        </p:spPr>
      </p:pic>
      <p:graphicFrame>
        <p:nvGraphicFramePr>
          <p:cNvPr id="6" name="Table 5"/>
          <p:cNvGraphicFramePr/>
          <p:nvPr/>
        </p:nvGraphicFramePr>
        <p:xfrm>
          <a:off x="1387475" y="3268345"/>
          <a:ext cx="6666865" cy="1920240"/>
        </p:xfrm>
        <a:graphic>
          <a:graphicData uri="http://schemas.openxmlformats.org/drawingml/2006/table">
            <a:tbl>
              <a:tblPr firstRow="1" bandRow="1">
                <a:tableStyleId>{5940675A-B579-460E-94D1-54222C63F5DA}</a:tableStyleId>
              </a:tblPr>
              <a:tblGrid>
                <a:gridCol w="135382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44930">
                  <a:extLst>
                    <a:ext uri="{9D8B030D-6E8A-4147-A177-3AD203B41FA5}">
                      <a16:colId xmlns:a16="http://schemas.microsoft.com/office/drawing/2014/main" val="20002"/>
                    </a:ext>
                  </a:extLst>
                </a:gridCol>
                <a:gridCol w="1344295">
                  <a:extLst>
                    <a:ext uri="{9D8B030D-6E8A-4147-A177-3AD203B41FA5}">
                      <a16:colId xmlns:a16="http://schemas.microsoft.com/office/drawing/2014/main" val="20003"/>
                    </a:ext>
                  </a:extLst>
                </a:gridCol>
                <a:gridCol w="1297940">
                  <a:extLst>
                    <a:ext uri="{9D8B030D-6E8A-4147-A177-3AD203B41FA5}">
                      <a16:colId xmlns:a16="http://schemas.microsoft.com/office/drawing/2014/main" val="20004"/>
                    </a:ext>
                  </a:extLst>
                </a:gridCol>
              </a:tblGrid>
              <a:tr h="1920240">
                <a:tc>
                  <a:txBody>
                    <a:bodyPr/>
                    <a:lstStyle/>
                    <a:p>
                      <a:pPr>
                        <a:buNone/>
                      </a:pPr>
                      <a:endParaRPr lang="en-US"/>
                    </a:p>
                  </a:txBody>
                  <a:tcPr/>
                </a:tc>
                <a:tc>
                  <a:txBody>
                    <a:bodyPr/>
                    <a:lstStyle/>
                    <a:p>
                      <a:pPr marL="0" marR="0" indent="0" algn="l" defTabSz="914400" rtl="0" fontAlgn="auto" latinLnBrk="0" hangingPunct="0">
                        <a:lnSpc>
                          <a:spcPct val="100000"/>
                        </a:lnSpc>
                        <a:spcBef>
                          <a:spcPts val="0"/>
                        </a:spcBef>
                        <a:spcAft>
                          <a:spcPts val="0"/>
                        </a:spcAft>
                        <a:buClrTx/>
                        <a:buSzTx/>
                        <a:buFontTx/>
                        <a:buNone/>
                      </a:pPr>
                      <a:r>
                        <a:rPr lang="en-IN" sz="1000" dirty="0" err="1"/>
                        <a:t>Samayan</a:t>
                      </a:r>
                      <a:r>
                        <a:rPr lang="en-IN" sz="1000" dirty="0"/>
                        <a:t> Bhattacharya</a:t>
                      </a:r>
                    </a:p>
                    <a:p>
                      <a:pPr marL="0" marR="0" indent="0" algn="l" defTabSz="914400" rtl="0" fontAlgn="auto" latinLnBrk="0" hangingPunct="0">
                        <a:lnSpc>
                          <a:spcPct val="100000"/>
                        </a:lnSpc>
                        <a:spcBef>
                          <a:spcPts val="0"/>
                        </a:spcBef>
                        <a:spcAft>
                          <a:spcPts val="0"/>
                        </a:spcAft>
                        <a:buClrTx/>
                        <a:buSzTx/>
                        <a:buFontTx/>
                        <a:buNone/>
                      </a:pPr>
                      <a:r>
                        <a:rPr lang="en-IN" sz="1000" dirty="0" err="1"/>
                        <a:t>Avigyan</a:t>
                      </a:r>
                      <a:r>
                        <a:rPr lang="en-IN" sz="1000" dirty="0"/>
                        <a:t> Bhattacharya </a:t>
                      </a:r>
                    </a:p>
                    <a:p>
                      <a:pPr marL="0" marR="0" indent="0" algn="l" defTabSz="914400" rtl="0" fontAlgn="auto" latinLnBrk="0" hangingPunct="0">
                        <a:lnSpc>
                          <a:spcPct val="100000"/>
                        </a:lnSpc>
                        <a:spcBef>
                          <a:spcPts val="0"/>
                        </a:spcBef>
                        <a:spcAft>
                          <a:spcPts val="0"/>
                        </a:spcAft>
                        <a:buClrTx/>
                        <a:buSzTx/>
                        <a:buFontTx/>
                        <a:buNone/>
                      </a:pPr>
                      <a:r>
                        <a:rPr lang="en-IN" sz="1000" dirty="0" err="1"/>
                        <a:t>Sk</a:t>
                      </a:r>
                      <a:r>
                        <a:rPr lang="en-IN" sz="1000" dirty="0"/>
                        <a:t> Shahnawaz</a:t>
                      </a:r>
                    </a:p>
                    <a:p>
                      <a:pPr marL="0" marR="0" indent="0" algn="l" defTabSz="914400" rtl="0" fontAlgn="auto" latinLnBrk="0" hangingPunct="0">
                        <a:lnSpc>
                          <a:spcPct val="100000"/>
                        </a:lnSpc>
                        <a:spcBef>
                          <a:spcPts val="0"/>
                        </a:spcBef>
                        <a:spcAft>
                          <a:spcPts val="0"/>
                        </a:spcAft>
                        <a:buClrTx/>
                        <a:buSzTx/>
                        <a:buFontTx/>
                        <a:buNone/>
                      </a:pPr>
                      <a:r>
                        <a:rPr lang="en-IN" sz="1000" dirty="0" err="1"/>
                        <a:t>Asraful</a:t>
                      </a:r>
                      <a:r>
                        <a:rPr lang="en-IN" sz="1000" dirty="0"/>
                        <a:t> Islam</a:t>
                      </a:r>
                      <a:endParaRPr kumimoji="0" lang="en-IN" altLang="en-US" sz="1000" b="0" i="0" u="none" strike="noStrike" cap="none" spc="0" normalizeH="0" baseline="0" dirty="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endParaRPr>
                    </a:p>
                  </a:txBody>
                  <a:tcPr/>
                </a:tc>
                <a:tc>
                  <a:txBody>
                    <a:bodyPr/>
                    <a:lstStyle/>
                    <a:p>
                      <a:pPr algn="l">
                        <a:buNone/>
                      </a:pPr>
                      <a:r>
                        <a:rPr lang="en-US" sz="1200" dirty="0" err="1"/>
                        <a:t>DrugPal</a:t>
                      </a:r>
                      <a:r>
                        <a:rPr lang="en-US" sz="1200" dirty="0"/>
                        <a:t>: A Machine Learning Based Drug Recommender System To Assist Physician</a:t>
                      </a:r>
                      <a:r>
                        <a:rPr lang="en-IN" altLang="en-US" sz="1200" dirty="0">
                          <a:latin typeface="Times New Roman" panose="02020603050405020304" pitchFamily="18" charset="0"/>
                          <a:cs typeface="Times New Roman" panose="02020603050405020304" pitchFamily="18" charset="0"/>
                        </a:rPr>
                        <a:t>[2022]</a:t>
                      </a:r>
                    </a:p>
                  </a:txBody>
                  <a:tcPr/>
                </a:tc>
                <a:tc>
                  <a:txBody>
                    <a:bodyPr/>
                    <a:lstStyle/>
                    <a:p>
                      <a:pPr algn="l">
                        <a:buNone/>
                      </a:pPr>
                      <a:r>
                        <a:rPr lang="en-IN" sz="1200" dirty="0"/>
                        <a:t>Word2vec –</a:t>
                      </a:r>
                    </a:p>
                    <a:p>
                      <a:pPr algn="l">
                        <a:buNone/>
                      </a:pPr>
                      <a:r>
                        <a:rPr lang="en-IN" sz="1200" dirty="0"/>
                        <a:t>vectorization</a:t>
                      </a:r>
                    </a:p>
                    <a:p>
                      <a:pPr algn="l">
                        <a:buNone/>
                      </a:pPr>
                      <a:r>
                        <a:rPr lang="en-IN" sz="1200" dirty="0" err="1"/>
                        <a:t>LinearSVC</a:t>
                      </a:r>
                      <a:r>
                        <a:rPr lang="en-IN" sz="1200" dirty="0"/>
                        <a:t> –</a:t>
                      </a:r>
                    </a:p>
                    <a:p>
                      <a:pPr algn="l">
                        <a:buNone/>
                      </a:pPr>
                      <a:r>
                        <a:rPr lang="en-IN" altLang="en-US" sz="1200" dirty="0">
                          <a:latin typeface="Times New Roman" panose="02020603050405020304" pitchFamily="18" charset="0"/>
                          <a:cs typeface="Times New Roman" panose="02020603050405020304" pitchFamily="18" charset="0"/>
                        </a:rPr>
                        <a:t>ML</a:t>
                      </a:r>
                    </a:p>
                  </a:txBody>
                  <a:tcPr/>
                </a:tc>
                <a:tc>
                  <a:txBody>
                    <a:bodyPr/>
                    <a:lstStyle/>
                    <a:p>
                      <a:pPr algn="l">
                        <a:buNone/>
                      </a:pPr>
                      <a:r>
                        <a:rPr lang="en-IN" altLang="en-US" sz="1200" dirty="0">
                          <a:latin typeface="Times New Roman" panose="02020603050405020304" pitchFamily="18" charset="0"/>
                          <a:cs typeface="Times New Roman" panose="02020603050405020304" pitchFamily="18" charset="0"/>
                        </a:rPr>
                        <a:t>Successfully working </a:t>
                      </a:r>
                    </a:p>
                    <a:p>
                      <a:pPr algn="l">
                        <a:buNone/>
                      </a:pPr>
                      <a:r>
                        <a:rPr lang="en-IN" altLang="en-US" sz="1200" dirty="0">
                          <a:latin typeface="Times New Roman" panose="02020603050405020304" pitchFamily="18" charset="0"/>
                          <a:cs typeface="Times New Roman" panose="02020603050405020304" pitchFamily="18" charset="0"/>
                        </a:rPr>
                        <a:t>Future work is implementing it </a:t>
                      </a:r>
                      <a:r>
                        <a:rPr lang="en-IN" altLang="en-US" sz="1200" dirty="0" err="1">
                          <a:latin typeface="Times New Roman" panose="02020603050405020304" pitchFamily="18" charset="0"/>
                          <a:cs typeface="Times New Roman" panose="02020603050405020304" pitchFamily="18" charset="0"/>
                        </a:rPr>
                        <a:t>unsuperwisedly</a:t>
                      </a:r>
                      <a:r>
                        <a:rPr lang="en-IN" altLang="en-US" sz="1200" dirty="0">
                          <a:latin typeface="Times New Roman" panose="02020603050405020304" pitchFamily="18" charset="0"/>
                          <a:cs typeface="Times New Roman" panose="02020603050405020304" pitchFamily="18" charset="0"/>
                        </a:rPr>
                        <a:t>.</a:t>
                      </a:r>
                    </a:p>
                    <a:p>
                      <a:pPr algn="l">
                        <a:buNone/>
                      </a:pPr>
                      <a:r>
                        <a:rPr lang="en-IN" altLang="en-US" sz="1200" dirty="0">
                          <a:latin typeface="Times New Roman" panose="02020603050405020304" pitchFamily="18" charset="0"/>
                          <a:cs typeface="Times New Roman" panose="02020603050405020304" pitchFamily="18" charset="0"/>
                        </a:rPr>
                        <a:t>90% Accuracy</a:t>
                      </a:r>
                      <a:endParaRPr lang="en-IN" altLang="en-US" dirty="0"/>
                    </a:p>
                  </a:txBody>
                  <a:tcPr/>
                </a:tc>
                <a:extLst>
                  <a:ext uri="{0D108BD9-81ED-4DB2-BD59-A6C34878D82A}">
                    <a16:rowId xmlns:a16="http://schemas.microsoft.com/office/drawing/2014/main" val="10000"/>
                  </a:ext>
                </a:extLst>
              </a:tr>
            </a:tbl>
          </a:graphicData>
        </a:graphic>
      </p:graphicFrame>
      <p:sp>
        <p:nvSpPr>
          <p:cNvPr id="7" name="Text Box 6"/>
          <p:cNvSpPr txBox="1"/>
          <p:nvPr/>
        </p:nvSpPr>
        <p:spPr>
          <a:xfrm>
            <a:off x="1372235" y="3335655"/>
            <a:ext cx="17907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IN" altLang="en-US" sz="14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rPr>
              <a:t>5</a:t>
            </a:r>
          </a:p>
        </p:txBody>
      </p:sp>
    </p:spTree>
    <p:extLst>
      <p:ext uri="{BB962C8B-B14F-4D97-AF65-F5344CB8AC3E}">
        <p14:creationId xmlns:p14="http://schemas.microsoft.com/office/powerpoint/2010/main" val="404887926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589" y="1333045"/>
            <a:ext cx="7315200" cy="887641"/>
          </a:xfrm>
        </p:spPr>
        <p:txBody>
          <a:bodyPr/>
          <a:lstStyle/>
          <a:p>
            <a:r>
              <a:rPr lang="en-US" sz="3200" dirty="0">
                <a:latin typeface="Times New Roman" panose="02020603050405020304" pitchFamily="18" charset="0"/>
                <a:cs typeface="Times New Roman" panose="02020603050405020304" pitchFamily="18" charset="0"/>
              </a:rPr>
              <a:t>Software/Tools Requirements</a:t>
            </a:r>
            <a:endParaRPr lang="en-IN" sz="32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40216" y="2290128"/>
            <a:ext cx="7968343" cy="32778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pPr>
            <a:r>
              <a:rPr lang="en-US" sz="1800" dirty="0"/>
              <a:t>Front End</a:t>
            </a:r>
          </a:p>
          <a:p>
            <a:pPr marR="0" algn="l" defTabSz="914400" rtl="0" fontAlgn="auto" latinLnBrk="0" hangingPunct="0">
              <a:lnSpc>
                <a:spcPct val="150000"/>
              </a:lnSpc>
              <a:spcBef>
                <a:spcPts val="0"/>
              </a:spcBef>
              <a:spcAft>
                <a:spcPts val="0"/>
              </a:spcAft>
              <a:buClrTx/>
              <a:buSzTx/>
              <a:buFont typeface="Arial" panose="020B0604020202020204" pitchFamily="34" charset="0"/>
            </a:pPr>
            <a:r>
              <a:rPr lang="en-IN" altLang="en-US" sz="1800" dirty="0"/>
              <a:t>     HTML,CSS,JAVA SCRIPT</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pPr>
            <a:r>
              <a:rPr lang="en-US" altLang="en-US" sz="1800" dirty="0"/>
              <a:t>Back End</a:t>
            </a:r>
          </a:p>
          <a:p>
            <a:pPr marR="0" algn="l" defTabSz="914400" rtl="0" fontAlgn="auto" latinLnBrk="0" hangingPunct="0">
              <a:lnSpc>
                <a:spcPct val="150000"/>
              </a:lnSpc>
              <a:spcBef>
                <a:spcPts val="0"/>
              </a:spcBef>
              <a:spcAft>
                <a:spcPts val="0"/>
              </a:spcAft>
              <a:buClrTx/>
              <a:buSzTx/>
            </a:pPr>
            <a:r>
              <a:rPr lang="en-US" altLang="en-US" sz="1800" dirty="0"/>
              <a:t>     STREAMLIT</a:t>
            </a:r>
            <a:endParaRPr lang="en-IN" altLang="en-US" sz="1800" dirty="0"/>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pPr>
            <a:r>
              <a:rPr lang="en-IN" sz="1800" dirty="0"/>
              <a:t>Python – For Building NLP Model</a:t>
            </a:r>
            <a:endParaRPr lang="en-US" sz="1800" dirty="0"/>
          </a:p>
          <a:p>
            <a:pPr marR="0" algn="l" defTabSz="914400" rtl="0" fontAlgn="auto" latinLnBrk="0" hangingPunct="0">
              <a:lnSpc>
                <a:spcPct val="100000"/>
              </a:lnSpc>
              <a:spcBef>
                <a:spcPts val="0"/>
              </a:spcBef>
              <a:spcAft>
                <a:spcPts val="0"/>
              </a:spcAft>
              <a:buClrTx/>
              <a:buSzTx/>
              <a:buFont typeface="Arial" panose="020B0604020202020204" pitchFamily="34" charset="0"/>
            </a:pPr>
            <a:r>
              <a:rPr lang="en-US" sz="1800" dirty="0"/>
              <a:t> </a:t>
            </a:r>
          </a:p>
          <a:p>
            <a:pPr marR="0" algn="l" defTabSz="914400" rtl="0" fontAlgn="auto" latinLnBrk="0" hangingPunct="0">
              <a:lnSpc>
                <a:spcPct val="100000"/>
              </a:lnSpc>
              <a:spcBef>
                <a:spcPts val="0"/>
              </a:spcBef>
              <a:spcAft>
                <a:spcPts val="0"/>
              </a:spcAft>
              <a:buClrTx/>
              <a:buSzTx/>
              <a:buFont typeface="Arial" panose="020B0604020202020204" pitchFamily="34" charset="0"/>
            </a:pPr>
            <a:endParaRPr lang="en-US" sz="1800" dirty="0"/>
          </a:p>
          <a:p>
            <a:pPr marR="0" algn="l" defTabSz="914400" rtl="0" fontAlgn="auto" latinLnBrk="0" hangingPunct="0">
              <a:lnSpc>
                <a:spcPct val="100000"/>
              </a:lnSpc>
              <a:spcBef>
                <a:spcPts val="0"/>
              </a:spcBef>
              <a:spcAft>
                <a:spcPts val="0"/>
              </a:spcAft>
              <a:buClrTx/>
              <a:buSzTx/>
              <a:buFont typeface="Arial" panose="020B0604020202020204" pitchFamily="34" charset="0"/>
            </a:pPr>
            <a:r>
              <a:rPr lang="en-US" sz="1800" dirty="0"/>
              <a:t> </a:t>
            </a:r>
          </a:p>
          <a:p>
            <a:pPr marR="0" algn="l" defTabSz="914400" rtl="0" fontAlgn="auto" latinLnBrk="0" hangingPunct="0">
              <a:lnSpc>
                <a:spcPct val="100000"/>
              </a:lnSpc>
              <a:spcBef>
                <a:spcPts val="0"/>
              </a:spcBef>
              <a:spcAft>
                <a:spcPts val="0"/>
              </a:spcAft>
              <a:buClrTx/>
              <a:buSzTx/>
              <a:buFont typeface="Arial" panose="020B0604020202020204" pitchFamily="34" charset="0"/>
            </a:pPr>
            <a:endParaRPr lang="en-US" sz="1800" dirty="0"/>
          </a:p>
        </p:txBody>
      </p:sp>
      <p:sp>
        <p:nvSpPr>
          <p:cNvPr id="5" name="Slide Number"/>
          <p:cNvSpPr txBox="1">
            <a:spLocks noGrp="1"/>
          </p:cNvSpPr>
          <p:nvPr>
            <p:ph type="sldNum" sz="quarter" idx="2"/>
          </p:nvPr>
        </p:nvSpPr>
        <p:spPr>
          <a:xfrm>
            <a:off x="8319496" y="381000"/>
            <a:ext cx="291104" cy="307777"/>
          </a:xfrm>
          <a:prstGeom prst="rect">
            <a:avLst/>
          </a:prstGeom>
        </p:spPr>
        <p:txBody>
          <a:bodyPr/>
          <a:lstStyle/>
          <a:p>
            <a:r>
              <a:rPr lang="en-US" dirty="0"/>
              <a:t>13</a:t>
            </a:r>
            <a:endParaRPr dirty="0"/>
          </a:p>
        </p:txBody>
      </p:sp>
    </p:spTree>
    <p:extLst>
      <p:ext uri="{BB962C8B-B14F-4D97-AF65-F5344CB8AC3E}">
        <p14:creationId xmlns:p14="http://schemas.microsoft.com/office/powerpoint/2010/main" val="120260958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FFD176-CDD6-F84E-9B1C-FFD81400002E}"/>
              </a:ext>
            </a:extLst>
          </p:cNvPr>
          <p:cNvSpPr>
            <a:spLocks noGrp="1"/>
          </p:cNvSpPr>
          <p:nvPr>
            <p:ph type="title"/>
          </p:nvPr>
        </p:nvSpPr>
        <p:spPr>
          <a:xfrm>
            <a:off x="1072243" y="1164772"/>
            <a:ext cx="6553200" cy="506186"/>
          </a:xfrm>
        </p:spPr>
        <p:txBody>
          <a:bodyPr>
            <a:normAutofit fontScale="90000"/>
          </a:bodyPr>
          <a:lstStyle/>
          <a:p>
            <a:r>
              <a:rPr lang="en-IN" sz="3200" dirty="0">
                <a:latin typeface="Times New Roman" panose="02020603050405020304" pitchFamily="18" charset="0"/>
                <a:cs typeface="Times New Roman" panose="02020603050405020304" pitchFamily="18" charset="0"/>
              </a:rPr>
              <a:t>Architecture / Design</a:t>
            </a:r>
          </a:p>
        </p:txBody>
      </p:sp>
      <p:sp>
        <p:nvSpPr>
          <p:cNvPr id="2" name="Text Placeholder 1">
            <a:extLst>
              <a:ext uri="{FF2B5EF4-FFF2-40B4-BE49-F238E27FC236}">
                <a16:creationId xmlns:a16="http://schemas.microsoft.com/office/drawing/2014/main" id="{E1517E8B-673E-CBE8-7B3E-A0A4AA7ECF97}"/>
              </a:ext>
            </a:extLst>
          </p:cNvPr>
          <p:cNvSpPr>
            <a:spLocks noGrp="1"/>
          </p:cNvSpPr>
          <p:nvPr>
            <p:ph type="body" idx="1"/>
          </p:nvPr>
        </p:nvSpPr>
        <p:spPr>
          <a:xfrm>
            <a:off x="517072" y="1670958"/>
            <a:ext cx="8001000" cy="4490356"/>
          </a:xfrm>
        </p:spPr>
        <p:txBody>
          <a:bodyPr/>
          <a:lstStyle/>
          <a:p>
            <a:r>
              <a:rPr lang="en-US" dirty="0"/>
              <a:t>We created </a:t>
            </a:r>
            <a:r>
              <a:rPr lang="en-US" dirty="0">
                <a:solidFill>
                  <a:srgbClr val="FF0000"/>
                </a:solidFill>
              </a:rPr>
              <a:t>“home.html” </a:t>
            </a:r>
            <a:r>
              <a:rPr lang="en-US" dirty="0"/>
              <a:t>page which is the start page of our project using </a:t>
            </a:r>
            <a:r>
              <a:rPr lang="en-US" dirty="0">
                <a:solidFill>
                  <a:srgbClr val="FF0000"/>
                </a:solidFill>
              </a:rPr>
              <a:t>HTML, CSS and JAVA SCRIPT</a:t>
            </a:r>
            <a:r>
              <a:rPr lang="en-US" dirty="0"/>
              <a:t>. It has the following options and when clicked, it redirects to the corresponding page.</a:t>
            </a:r>
          </a:p>
          <a:p>
            <a:endParaRPr lang="en-US" dirty="0"/>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6</a:t>
            </a:r>
            <a:endParaRPr dirty="0"/>
          </a:p>
        </p:txBody>
      </p:sp>
      <p:pic>
        <p:nvPicPr>
          <p:cNvPr id="4" name="Picture 3">
            <a:extLst>
              <a:ext uri="{FF2B5EF4-FFF2-40B4-BE49-F238E27FC236}">
                <a16:creationId xmlns:a16="http://schemas.microsoft.com/office/drawing/2014/main" id="{15B5D182-2CEB-7190-F9D0-F1FC3EC26BCC}"/>
              </a:ext>
            </a:extLst>
          </p:cNvPr>
          <p:cNvPicPr>
            <a:picLocks noChangeAspect="1"/>
          </p:cNvPicPr>
          <p:nvPr/>
        </p:nvPicPr>
        <p:blipFill>
          <a:blip r:embed="rId2"/>
          <a:stretch>
            <a:fillRect/>
          </a:stretch>
        </p:blipFill>
        <p:spPr>
          <a:xfrm>
            <a:off x="925285" y="2721429"/>
            <a:ext cx="7293429" cy="3336471"/>
          </a:xfrm>
          <a:prstGeom prst="rect">
            <a:avLst/>
          </a:prstGeom>
        </p:spPr>
      </p:pic>
    </p:spTree>
    <p:extLst>
      <p:ext uri="{BB962C8B-B14F-4D97-AF65-F5344CB8AC3E}">
        <p14:creationId xmlns:p14="http://schemas.microsoft.com/office/powerpoint/2010/main" val="9184188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FFD176-CDD6-F84E-9B1C-FFD81400002E}"/>
              </a:ext>
            </a:extLst>
          </p:cNvPr>
          <p:cNvSpPr>
            <a:spLocks noGrp="1"/>
          </p:cNvSpPr>
          <p:nvPr>
            <p:ph type="title"/>
          </p:nvPr>
        </p:nvSpPr>
        <p:spPr>
          <a:xfrm>
            <a:off x="1072243" y="1164772"/>
            <a:ext cx="6553200" cy="506186"/>
          </a:xfrm>
        </p:spPr>
        <p:txBody>
          <a:bodyPr>
            <a:normAutofit fontScale="90000"/>
          </a:bodyPr>
          <a:lstStyle/>
          <a:p>
            <a:r>
              <a:rPr lang="en-IN" sz="3200" dirty="0">
                <a:latin typeface="Times New Roman" panose="02020603050405020304" pitchFamily="18" charset="0"/>
                <a:cs typeface="Times New Roman" panose="02020603050405020304" pitchFamily="18" charset="0"/>
              </a:rPr>
              <a:t>Architecture / Design</a:t>
            </a:r>
          </a:p>
        </p:txBody>
      </p:sp>
      <p:sp>
        <p:nvSpPr>
          <p:cNvPr id="2" name="Text Placeholder 1">
            <a:extLst>
              <a:ext uri="{FF2B5EF4-FFF2-40B4-BE49-F238E27FC236}">
                <a16:creationId xmlns:a16="http://schemas.microsoft.com/office/drawing/2014/main" id="{E1517E8B-673E-CBE8-7B3E-A0A4AA7ECF97}"/>
              </a:ext>
            </a:extLst>
          </p:cNvPr>
          <p:cNvSpPr>
            <a:spLocks noGrp="1"/>
          </p:cNvSpPr>
          <p:nvPr>
            <p:ph type="body" idx="1"/>
          </p:nvPr>
        </p:nvSpPr>
        <p:spPr>
          <a:xfrm>
            <a:off x="723900" y="1670958"/>
            <a:ext cx="7851321" cy="4386942"/>
          </a:xfrm>
        </p:spPr>
        <p:txBody>
          <a:bodyPr/>
          <a:lstStyle/>
          <a:p>
            <a:r>
              <a:rPr lang="en-US" dirty="0"/>
              <a:t>When the </a:t>
            </a:r>
            <a:r>
              <a:rPr lang="en-US" dirty="0">
                <a:solidFill>
                  <a:srgbClr val="FF0000"/>
                </a:solidFill>
              </a:rPr>
              <a:t>“All Reviews” </a:t>
            </a:r>
            <a:r>
              <a:rPr lang="en-US" dirty="0"/>
              <a:t>button is clicked, it redirects us to a page where the original dataset is loaded using </a:t>
            </a:r>
            <a:r>
              <a:rPr lang="en-US" dirty="0">
                <a:solidFill>
                  <a:srgbClr val="FF0000"/>
                </a:solidFill>
              </a:rPr>
              <a:t>Streamlit </a:t>
            </a: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p:txBody>
      </p:sp>
      <p:sp>
        <p:nvSpPr>
          <p:cNvPr id="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6</a:t>
            </a:r>
            <a:endParaRPr dirty="0"/>
          </a:p>
        </p:txBody>
      </p:sp>
      <p:pic>
        <p:nvPicPr>
          <p:cNvPr id="7" name="Picture 6">
            <a:extLst>
              <a:ext uri="{FF2B5EF4-FFF2-40B4-BE49-F238E27FC236}">
                <a16:creationId xmlns:a16="http://schemas.microsoft.com/office/drawing/2014/main" id="{58C71282-6571-4FA1-7248-37330E6FF41C}"/>
              </a:ext>
            </a:extLst>
          </p:cNvPr>
          <p:cNvPicPr>
            <a:picLocks noChangeAspect="1"/>
          </p:cNvPicPr>
          <p:nvPr/>
        </p:nvPicPr>
        <p:blipFill>
          <a:blip r:embed="rId2"/>
          <a:stretch>
            <a:fillRect/>
          </a:stretch>
        </p:blipFill>
        <p:spPr>
          <a:xfrm>
            <a:off x="1423988" y="2396968"/>
            <a:ext cx="6348411" cy="3791415"/>
          </a:xfrm>
          <a:prstGeom prst="rect">
            <a:avLst/>
          </a:prstGeom>
        </p:spPr>
      </p:pic>
    </p:spTree>
    <p:extLst>
      <p:ext uri="{BB962C8B-B14F-4D97-AF65-F5344CB8AC3E}">
        <p14:creationId xmlns:p14="http://schemas.microsoft.com/office/powerpoint/2010/main" val="223071331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FFD176-CDD6-F84E-9B1C-FFD81400002E}"/>
              </a:ext>
            </a:extLst>
          </p:cNvPr>
          <p:cNvSpPr>
            <a:spLocks noGrp="1"/>
          </p:cNvSpPr>
          <p:nvPr>
            <p:ph type="title"/>
          </p:nvPr>
        </p:nvSpPr>
        <p:spPr>
          <a:xfrm>
            <a:off x="1072243" y="1164772"/>
            <a:ext cx="6553200" cy="506186"/>
          </a:xfrm>
        </p:spPr>
        <p:txBody>
          <a:bodyPr>
            <a:normAutofit fontScale="90000"/>
          </a:bodyPr>
          <a:lstStyle/>
          <a:p>
            <a:r>
              <a:rPr lang="en-IN" sz="3200" dirty="0">
                <a:latin typeface="Times New Roman" panose="02020603050405020304" pitchFamily="18" charset="0"/>
                <a:cs typeface="Times New Roman" panose="02020603050405020304" pitchFamily="18" charset="0"/>
              </a:rPr>
              <a:t>Architecture / Design</a:t>
            </a:r>
          </a:p>
        </p:txBody>
      </p:sp>
      <p:sp>
        <p:nvSpPr>
          <p:cNvPr id="2" name="Text Placeholder 1">
            <a:extLst>
              <a:ext uri="{FF2B5EF4-FFF2-40B4-BE49-F238E27FC236}">
                <a16:creationId xmlns:a16="http://schemas.microsoft.com/office/drawing/2014/main" id="{E1517E8B-673E-CBE8-7B3E-A0A4AA7ECF97}"/>
              </a:ext>
            </a:extLst>
          </p:cNvPr>
          <p:cNvSpPr>
            <a:spLocks noGrp="1"/>
          </p:cNvSpPr>
          <p:nvPr>
            <p:ph type="body" idx="1"/>
          </p:nvPr>
        </p:nvSpPr>
        <p:spPr>
          <a:xfrm>
            <a:off x="733597" y="1670958"/>
            <a:ext cx="7851321" cy="4386942"/>
          </a:xfrm>
        </p:spPr>
        <p:txBody>
          <a:bodyPr>
            <a:normAutofit lnSpcReduction="10000"/>
          </a:bodyPr>
          <a:lstStyle/>
          <a:p>
            <a:r>
              <a:rPr lang="en-US" dirty="0"/>
              <a:t>When the </a:t>
            </a:r>
            <a:r>
              <a:rPr lang="en-US" dirty="0">
                <a:solidFill>
                  <a:srgbClr val="FF0000"/>
                </a:solidFill>
              </a:rPr>
              <a:t>“Get Drug Recommendation” </a:t>
            </a:r>
            <a:r>
              <a:rPr lang="en-US" dirty="0"/>
              <a:t>button is clicked, it redirects us to a page in which it asks for us to select a </a:t>
            </a:r>
            <a:r>
              <a:rPr lang="en-US" dirty="0" err="1"/>
              <a:t>classifer</a:t>
            </a:r>
            <a:r>
              <a:rPr lang="en-US" dirty="0"/>
              <a:t>. This page is done using </a:t>
            </a:r>
            <a:r>
              <a:rPr lang="en-US" dirty="0">
                <a:solidFill>
                  <a:srgbClr val="FF0000"/>
                </a:solidFill>
              </a:rPr>
              <a:t>HTML, CSS, STREAMLIT</a:t>
            </a: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r>
              <a:rPr lang="en-US" dirty="0"/>
              <a:t>After clicking on the corresponding classifier, it shows the drug recommendations calculated by the respective classifier.</a:t>
            </a: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p:txBody>
      </p:sp>
      <p:sp>
        <p:nvSpPr>
          <p:cNvPr id="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6</a:t>
            </a:r>
            <a:endParaRPr dirty="0"/>
          </a:p>
        </p:txBody>
      </p:sp>
      <p:pic>
        <p:nvPicPr>
          <p:cNvPr id="4" name="Picture 3">
            <a:extLst>
              <a:ext uri="{FF2B5EF4-FFF2-40B4-BE49-F238E27FC236}">
                <a16:creationId xmlns:a16="http://schemas.microsoft.com/office/drawing/2014/main" id="{CF9CBB2F-D4C4-7F76-2F93-B10509C36DB6}"/>
              </a:ext>
            </a:extLst>
          </p:cNvPr>
          <p:cNvPicPr>
            <a:picLocks noChangeAspect="1"/>
          </p:cNvPicPr>
          <p:nvPr/>
        </p:nvPicPr>
        <p:blipFill>
          <a:blip r:embed="rId2"/>
          <a:stretch>
            <a:fillRect/>
          </a:stretch>
        </p:blipFill>
        <p:spPr>
          <a:xfrm>
            <a:off x="962025" y="2828925"/>
            <a:ext cx="7219950" cy="2308332"/>
          </a:xfrm>
          <a:prstGeom prst="rect">
            <a:avLst/>
          </a:prstGeom>
        </p:spPr>
      </p:pic>
    </p:spTree>
    <p:extLst>
      <p:ext uri="{BB962C8B-B14F-4D97-AF65-F5344CB8AC3E}">
        <p14:creationId xmlns:p14="http://schemas.microsoft.com/office/powerpoint/2010/main" val="2858734426"/>
      </p:ext>
    </p:extLst>
  </p:cSld>
  <p:clrMapOvr>
    <a:masterClrMapping/>
  </p:clrMapOvr>
  <p:transition spd="med"/>
</p:sld>
</file>

<file path=ppt/theme/theme1.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11_Default Design">
      <a:majorFont>
        <a:latin typeface="Helvetica"/>
        <a:ea typeface="Helvetica"/>
        <a:cs typeface="Helvetica"/>
      </a:majorFont>
      <a:minorFont>
        <a:latin typeface="Arial"/>
        <a:ea typeface="Arial"/>
        <a:cs typeface="Arial"/>
      </a:minorFont>
    </a:fontScheme>
    <a:fmtScheme name="11_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11_Default Design">
      <a:majorFont>
        <a:latin typeface="Helvetica"/>
        <a:ea typeface="Helvetica"/>
        <a:cs typeface="Helvetica"/>
      </a:majorFont>
      <a:minorFont>
        <a:latin typeface="Arial"/>
        <a:ea typeface="Arial"/>
        <a:cs typeface="Arial"/>
      </a:minorFont>
    </a:fontScheme>
    <a:fmtScheme name="11_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11_Default Design">
      <a:majorFont>
        <a:latin typeface="Helvetica"/>
        <a:ea typeface="Helvetica"/>
        <a:cs typeface="Helvetica"/>
      </a:majorFont>
      <a:minorFont>
        <a:latin typeface="Arial"/>
        <a:ea typeface="Arial"/>
        <a:cs typeface="Arial"/>
      </a:minorFont>
    </a:fontScheme>
    <a:fmtScheme name="11_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Times New Roman" panose="02020603050405020304"/>
            <a:ea typeface="Times New Roman" panose="02020603050405020304"/>
            <a:cs typeface="Times New Roman" panose="02020603050405020304"/>
            <a:sym typeface="Times New Roman" panose="0202060305040502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11_Default Design">
      <a:majorFont>
        <a:latin typeface="Helvetica"/>
        <a:ea typeface="Helvetica"/>
        <a:cs typeface="Helvetica"/>
      </a:majorFont>
      <a:minorFont>
        <a:latin typeface="Arial"/>
        <a:ea typeface="Arial"/>
        <a:cs typeface="Arial"/>
      </a:minorFont>
    </a:fontScheme>
    <a:fmtScheme name="11_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272c95a-1aec-4976-bd1d-1c11b3980ce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ED8C62E48B990419DAF9EDA72E59E49" ma:contentTypeVersion="12" ma:contentTypeDescription="Create a new document." ma:contentTypeScope="" ma:versionID="23997ccfed95f310e6426734dba57280">
  <xsd:schema xmlns:xsd="http://www.w3.org/2001/XMLSchema" xmlns:xs="http://www.w3.org/2001/XMLSchema" xmlns:p="http://schemas.microsoft.com/office/2006/metadata/properties" xmlns:ns3="968d723b-c20f-4ff7-b5ce-6d901443cc11" xmlns:ns4="0272c95a-1aec-4976-bd1d-1c11b3980cec" targetNamespace="http://schemas.microsoft.com/office/2006/metadata/properties" ma:root="true" ma:fieldsID="a43f9f267341599052b40dde1259f6d9" ns3:_="" ns4:_="">
    <xsd:import namespace="968d723b-c20f-4ff7-b5ce-6d901443cc11"/>
    <xsd:import namespace="0272c95a-1aec-4976-bd1d-1c11b3980ce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8d723b-c20f-4ff7-b5ce-6d901443cc1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2c95a-1aec-4976-bd1d-1c11b3980ce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21A271-ABFC-463A-9ED3-B1C657E75C39}">
  <ds:schemaRefs>
    <ds:schemaRef ds:uri="http://schemas.microsoft.com/sharepoint/v3/contenttype/forms"/>
  </ds:schemaRefs>
</ds:datastoreItem>
</file>

<file path=customXml/itemProps2.xml><?xml version="1.0" encoding="utf-8"?>
<ds:datastoreItem xmlns:ds="http://schemas.openxmlformats.org/officeDocument/2006/customXml" ds:itemID="{A32B8B35-4AC4-42FE-9AFA-82EFFC4CD234}">
  <ds:schemaRefs>
    <ds:schemaRef ds:uri="http://purl.org/dc/elements/1.1/"/>
    <ds:schemaRef ds:uri="http://www.w3.org/XML/1998/namespace"/>
    <ds:schemaRef ds:uri="http://purl.org/dc/term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0272c95a-1aec-4976-bd1d-1c11b3980cec"/>
    <ds:schemaRef ds:uri="968d723b-c20f-4ff7-b5ce-6d901443cc11"/>
    <ds:schemaRef ds:uri="http://schemas.microsoft.com/office/2006/metadata/properties"/>
  </ds:schemaRefs>
</ds:datastoreItem>
</file>

<file path=customXml/itemProps3.xml><?xml version="1.0" encoding="utf-8"?>
<ds:datastoreItem xmlns:ds="http://schemas.openxmlformats.org/officeDocument/2006/customXml" ds:itemID="{0BE8E55C-8BC3-494E-B951-45439C3CB6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8d723b-c20f-4ff7-b5ce-6d901443cc11"/>
    <ds:schemaRef ds:uri="0272c95a-1aec-4976-bd1d-1c11b3980c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8026</TotalTime>
  <Words>1819</Words>
  <Application>Microsoft Office PowerPoint</Application>
  <PresentationFormat>On-screen Show (4:3)</PresentationFormat>
  <Paragraphs>286</Paragraphs>
  <Slides>46</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46</vt:i4>
      </vt:variant>
    </vt:vector>
  </HeadingPairs>
  <TitlesOfParts>
    <vt:vector size="53" baseType="lpstr">
      <vt:lpstr>Arial</vt:lpstr>
      <vt:lpstr>HelveticaNeue Regular</vt:lpstr>
      <vt:lpstr>NimbusRomNo9L-Regu</vt:lpstr>
      <vt:lpstr>Times New Roman</vt:lpstr>
      <vt:lpstr>11_Default Design</vt:lpstr>
      <vt:lpstr>11_Default Design</vt:lpstr>
      <vt:lpstr>1_Default Design</vt:lpstr>
      <vt:lpstr>DRUG RECOMMENDATION SYSTEM</vt:lpstr>
      <vt:lpstr>Problem Definition</vt:lpstr>
      <vt:lpstr>Literature Survey</vt:lpstr>
      <vt:lpstr>Literature Survey</vt:lpstr>
      <vt:lpstr>Literature Survey</vt:lpstr>
      <vt:lpstr>Software/Tools Requirements</vt:lpstr>
      <vt:lpstr>Architecture / Design</vt:lpstr>
      <vt:lpstr>Architecture / Design</vt:lpstr>
      <vt:lpstr>Architecture / Design</vt:lpstr>
      <vt:lpstr>Architecture / Design</vt:lpstr>
      <vt:lpstr>PowerPoint Presentation</vt:lpstr>
      <vt:lpstr>Data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Accuracy Graphs</vt:lpstr>
      <vt:lpstr>Precision Graphs</vt:lpstr>
      <vt:lpstr>Recall Graphs</vt:lpstr>
      <vt:lpstr>F1 score Graphs</vt:lpstr>
      <vt:lpstr>TF-IDF MODEL</vt:lpstr>
      <vt:lpstr>Testing</vt:lpstr>
      <vt:lpstr>Testing</vt:lpstr>
      <vt:lpstr>Result and Analysis </vt:lpstr>
      <vt:lpstr>Result and Analysis </vt:lpstr>
      <vt:lpstr>Result and Analysis </vt:lpstr>
      <vt:lpstr>Result and Analysis </vt:lpstr>
      <vt:lpstr>Result and Analysis </vt:lpstr>
      <vt:lpstr>Result and Analysis </vt:lpstr>
      <vt:lpstr>Result and Analysis </vt:lpstr>
      <vt:lpstr>Result and Analysis </vt:lpstr>
      <vt:lpstr>PowerPoint Presentation</vt:lpstr>
      <vt:lpstr>Timeline</vt:lpstr>
      <vt:lpstr>Conclusion and Future Enhancements</vt:lpstr>
      <vt:lpstr>Status of the project work Publication</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Emotion Detection System</dc:title>
  <dc:creator>sundar rathinavel</dc:creator>
  <cp:lastModifiedBy>Vadlamudi Krishna Sowgandhi</cp:lastModifiedBy>
  <cp:revision>157</cp:revision>
  <dcterms:modified xsi:type="dcterms:W3CDTF">2023-06-03T04:10:34Z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0x010100AED8C62E48B990419DAF9EDA72E59E49</vt:lpwstr>
  </property>
</Properties>
</file>